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685" r:id="rId5"/>
    <p:sldId id="695" r:id="rId6"/>
    <p:sldId id="745" r:id="rId7"/>
    <p:sldId id="763" r:id="rId8"/>
    <p:sldId id="764" r:id="rId9"/>
    <p:sldId id="767" r:id="rId10"/>
    <p:sldId id="768" r:id="rId11"/>
    <p:sldId id="769" r:id="rId12"/>
    <p:sldId id="772" r:id="rId13"/>
    <p:sldId id="770" r:id="rId14"/>
    <p:sldId id="774" r:id="rId15"/>
    <p:sldId id="727" r:id="rId16"/>
    <p:sldId id="761" r:id="rId17"/>
    <p:sldId id="751" r:id="rId18"/>
    <p:sldId id="752" r:id="rId19"/>
    <p:sldId id="775" r:id="rId20"/>
    <p:sldId id="776" r:id="rId21"/>
    <p:sldId id="762" r:id="rId22"/>
    <p:sldId id="779" r:id="rId23"/>
    <p:sldId id="780" r:id="rId24"/>
    <p:sldId id="755" r:id="rId25"/>
    <p:sldId id="756" r:id="rId26"/>
    <p:sldId id="782" r:id="rId27"/>
    <p:sldId id="783" r:id="rId28"/>
    <p:sldId id="785" r:id="rId29"/>
    <p:sldId id="811" r:id="rId30"/>
    <p:sldId id="786" r:id="rId31"/>
    <p:sldId id="787" r:id="rId32"/>
    <p:sldId id="788" r:id="rId33"/>
    <p:sldId id="789" r:id="rId34"/>
    <p:sldId id="790" r:id="rId35"/>
    <p:sldId id="791" r:id="rId36"/>
    <p:sldId id="793" r:id="rId37"/>
    <p:sldId id="794" r:id="rId38"/>
    <p:sldId id="795" r:id="rId39"/>
    <p:sldId id="796" r:id="rId40"/>
    <p:sldId id="797" r:id="rId41"/>
    <p:sldId id="798" r:id="rId42"/>
    <p:sldId id="799" r:id="rId43"/>
    <p:sldId id="800" r:id="rId44"/>
    <p:sldId id="801" r:id="rId45"/>
    <p:sldId id="802" r:id="rId46"/>
    <p:sldId id="803" r:id="rId47"/>
    <p:sldId id="804" r:id="rId48"/>
    <p:sldId id="805" r:id="rId49"/>
    <p:sldId id="809" r:id="rId50"/>
    <p:sldId id="808" r:id="rId51"/>
    <p:sldId id="810" r:id="rId52"/>
    <p:sldId id="694" r:id="rId53"/>
  </p:sldIdLst>
  <p:sldSz cx="12192000" cy="6858000"/>
  <p:notesSz cx="6888163" cy="10020300"/>
  <p:defaultTextStyle>
    <a:defPPr>
      <a:defRPr lang="ru-RU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1" userDrawn="1">
          <p15:clr>
            <a:srgbClr val="A4A3A4"/>
          </p15:clr>
        </p15:guide>
        <p15:guide id="2" pos="400" userDrawn="1">
          <p15:clr>
            <a:srgbClr val="A4A3A4"/>
          </p15:clr>
        </p15:guide>
        <p15:guide id="3" orient="horz" pos="1111" userDrawn="1">
          <p15:clr>
            <a:srgbClr val="A4A3A4"/>
          </p15:clr>
        </p15:guide>
        <p15:guide id="4" pos="2678" userDrawn="1">
          <p15:clr>
            <a:srgbClr val="A4A3A4"/>
          </p15:clr>
        </p15:guide>
        <p15:guide id="5" pos="4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Bukhtiyarova" initials="MB" lastIdx="2" clrIdx="0">
    <p:extLst>
      <p:ext uri="{19B8F6BF-5375-455C-9EA6-DF929625EA0E}">
        <p15:presenceInfo xmlns:p15="http://schemas.microsoft.com/office/powerpoint/2012/main" userId="S-1-5-21-110828301-91891383-1586563796-236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C30"/>
    <a:srgbClr val="DEDFE0"/>
    <a:srgbClr val="E6E6E6"/>
    <a:srgbClr val="D2556E"/>
    <a:srgbClr val="404040"/>
    <a:srgbClr val="D2DCE6"/>
    <a:srgbClr val="607ACD"/>
    <a:srgbClr val="9DB5CA"/>
    <a:srgbClr val="5E6EC2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0588" autoAdjust="0"/>
  </p:normalViewPr>
  <p:slideViewPr>
    <p:cSldViewPr snapToObjects="1">
      <p:cViewPr varScale="1">
        <p:scale>
          <a:sx n="104" d="100"/>
          <a:sy n="104" d="100"/>
        </p:scale>
        <p:origin x="906" y="108"/>
      </p:cViewPr>
      <p:guideLst>
        <p:guide orient="horz" pos="4031"/>
        <p:guide pos="400"/>
        <p:guide orient="horz" pos="1111"/>
        <p:guide pos="2678"/>
        <p:guide pos="4946"/>
      </p:guideLst>
    </p:cSldViewPr>
  </p:slideViewPr>
  <p:outlineViewPr>
    <p:cViewPr>
      <p:scale>
        <a:sx n="33" d="100"/>
        <a:sy n="33" d="100"/>
      </p:scale>
      <p:origin x="0" y="17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0" d="100"/>
          <a:sy n="80" d="100"/>
        </p:scale>
        <p:origin x="3990" y="102"/>
      </p:cViewPr>
      <p:guideLst>
        <p:guide orient="horz" pos="3156"/>
        <p:guide pos="217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7E79B124-EB5F-4579-9517-2F12D044BA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72A29-CCA3-42BC-8F3B-89C1152152D9}" type="datetimeFigureOut">
              <a:rPr lang="ru-RU" smtClean="0"/>
              <a:t>03.02.2019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896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42490E55-9FE2-4CB5-96B2-1FF20DBB9D43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37380FDC-4AA4-4303-BA10-9DD3E0DA4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7022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53D88-039A-462A-9D01-D02386F382A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0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F58B2-957F-46DA-86F0-C74E4B4C3CB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80FDC-4AA4-4303-BA10-9DD3E0DA4E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4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6257F-A7A9-43F9-997C-3B585B42E081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86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6257F-A7A9-43F9-997C-3B585B42E081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27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6257F-A7A9-43F9-997C-3B585B42E081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11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6257F-A7A9-43F9-997C-3B585B42E081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3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6257F-A7A9-43F9-997C-3B585B42E081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2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Norma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23642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847512"/>
            <a:ext cx="2664741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 </a:t>
            </a:r>
          </a:p>
        </p:txBody>
      </p:sp>
    </p:spTree>
    <p:extLst>
      <p:ext uri="{BB962C8B-B14F-4D97-AF65-F5344CB8AC3E}">
        <p14:creationId xmlns:p14="http://schemas.microsoft.com/office/powerpoint/2010/main" val="326574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404664"/>
            <a:ext cx="1023865" cy="30003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07400" y="3383995"/>
            <a:ext cx="4679950" cy="1568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spcAft>
                <a:spcPts val="0"/>
              </a:spcAft>
            </a:pPr>
            <a:r>
              <a:rPr lang="en-US" dirty="0"/>
              <a:t>Lorem ipsum dolor </a:t>
            </a:r>
            <a:r>
              <a:rPr lang="en-US" dirty="0" err="1"/>
              <a:t>amet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err="1"/>
              <a:t>Poktem</a:t>
            </a:r>
            <a:r>
              <a:rPr lang="en-US" dirty="0"/>
              <a:t> </a:t>
            </a:r>
            <a:r>
              <a:rPr lang="en-US" dirty="0" err="1"/>
              <a:t>sidum</a:t>
            </a:r>
            <a:r>
              <a:rPr lang="en-US" dirty="0"/>
              <a:t> </a:t>
            </a:r>
            <a:r>
              <a:rPr lang="en-US" dirty="0" err="1"/>
              <a:t>wopot</a:t>
            </a:r>
            <a:r>
              <a:rPr lang="en-US" dirty="0"/>
              <a:t> </a:t>
            </a:r>
            <a:r>
              <a:rPr lang="en-US" dirty="0" err="1" smtClean="0"/>
              <a:t>eret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508125" y="954088"/>
            <a:ext cx="5353050" cy="2474912"/>
          </a:xfrm>
        </p:spPr>
        <p:txBody>
          <a:bodyPr>
            <a:noAutofit/>
          </a:bodyPr>
          <a:lstStyle>
            <a:lvl1pPr marL="0" indent="0">
              <a:buNone/>
              <a:defRPr sz="16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22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39781" r="9856" b="2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429000"/>
            <a:ext cx="7536160" cy="0"/>
          </a:xfrm>
          <a:prstGeom prst="line">
            <a:avLst/>
          </a:prstGeom>
          <a:ln w="4445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3508" y="1141149"/>
            <a:ext cx="6541117" cy="2025650"/>
          </a:xfrm>
        </p:spPr>
        <p:txBody>
          <a:bodyPr anchor="b" anchorCtr="0">
            <a:noAutofit/>
          </a:bodyPr>
          <a:lstStyle>
            <a:lvl1pPr marL="0" indent="0">
              <a:buFontTx/>
              <a:buNone/>
              <a:defRPr sz="4000" cap="all" spc="60" baseline="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63508" y="3654026"/>
            <a:ext cx="6287587" cy="18002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8947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400" y="368240"/>
            <a:ext cx="9889067" cy="11885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6600" y="1719290"/>
            <a:ext cx="1080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 smtClean="0"/>
              <a:t>Slide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8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r="26309"/>
          <a:stretch/>
        </p:blipFill>
        <p:spPr>
          <a:xfrm>
            <a:off x="8250265" y="0"/>
            <a:ext cx="3941735" cy="68810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250265" y="-15779"/>
            <a:ext cx="3941734" cy="6896823"/>
          </a:xfrm>
          <a:prstGeom prst="rect">
            <a:avLst/>
          </a:prstGeom>
          <a:solidFill>
            <a:srgbClr val="607AC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3888" y="1854200"/>
            <a:ext cx="7227887" cy="42306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570913" y="1854200"/>
            <a:ext cx="3286125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255999" y="0"/>
            <a:ext cx="393600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3888" y="1854200"/>
            <a:ext cx="7227887" cy="42306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426370" y="1854201"/>
            <a:ext cx="2561723" cy="121476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9426370" y="3364062"/>
            <a:ext cx="2561723" cy="121476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426370" y="4818310"/>
            <a:ext cx="2561723" cy="121476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250238" y="-1"/>
            <a:ext cx="3941762" cy="68818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3888" y="1854200"/>
            <a:ext cx="7227887" cy="42306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630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9922909" y="5102922"/>
            <a:ext cx="2269091" cy="1751493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/>
          </p:nvPr>
        </p:nvSpPr>
        <p:spPr>
          <a:xfrm>
            <a:off x="8237540" y="1"/>
            <a:ext cx="3954460" cy="224178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7"/>
          </p:nvPr>
        </p:nvSpPr>
        <p:spPr>
          <a:xfrm>
            <a:off x="8237540" y="2331943"/>
            <a:ext cx="1613690" cy="161477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8"/>
          </p:nvPr>
        </p:nvSpPr>
        <p:spPr>
          <a:xfrm>
            <a:off x="9922909" y="2331943"/>
            <a:ext cx="2269090" cy="2693304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9"/>
          </p:nvPr>
        </p:nvSpPr>
        <p:spPr>
          <a:xfrm>
            <a:off x="8237540" y="4044934"/>
            <a:ext cx="1613690" cy="281164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7451801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23888" y="1854200"/>
            <a:ext cx="7227887" cy="42306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9397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ges of th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6096000" y="1484312"/>
            <a:ext cx="6095999" cy="1973263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Pentagon 5"/>
          <p:cNvSpPr/>
          <p:nvPr userDrawn="1"/>
        </p:nvSpPr>
        <p:spPr>
          <a:xfrm>
            <a:off x="2457448" y="1484312"/>
            <a:ext cx="5811044" cy="1958976"/>
          </a:xfrm>
          <a:prstGeom prst="homePlate">
            <a:avLst>
              <a:gd name="adj" fmla="val 2746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Pentagon 6"/>
          <p:cNvSpPr/>
          <p:nvPr userDrawn="1"/>
        </p:nvSpPr>
        <p:spPr>
          <a:xfrm>
            <a:off x="0" y="1484312"/>
            <a:ext cx="4286250" cy="1951832"/>
          </a:xfrm>
          <a:prstGeom prst="homePlate">
            <a:avLst>
              <a:gd name="adj" fmla="val 2746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81113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5631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 smtClean="0"/>
              <a:t>Stage</a:t>
            </a:r>
            <a:endParaRPr lang="ru-RU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51652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676170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 smtClean="0"/>
              <a:t>Stage</a:t>
            </a:r>
            <a:endParaRPr lang="ru-RU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9186259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8510777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 smtClean="0"/>
              <a:t>Stage</a:t>
            </a:r>
            <a:endParaRPr lang="ru-RU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650875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4385810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8275945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35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ful_projects+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D8C0-85C1-4CBB-88F4-928073AF62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34999" y="3924727"/>
            <a:ext cx="3075736" cy="2294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 userDrawn="1"/>
        </p:nvSpPr>
        <p:spPr>
          <a:xfrm>
            <a:off x="634999" y="1763815"/>
            <a:ext cx="3075736" cy="446449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4240017" y="1763815"/>
            <a:ext cx="3264702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defTabSz="1217402"/>
            <a:r>
              <a:rPr lang="en-US" altLang="ru-RU" sz="2400" cap="all" baseline="0" dirty="0" smtClean="0">
                <a:solidFill>
                  <a:srgbClr val="404040"/>
                </a:solidFill>
                <a:latin typeface="Calibri" panose="020F0502020204030204" pitchFamily="34" charset="0"/>
              </a:rPr>
              <a:t>objective</a:t>
            </a:r>
            <a:endParaRPr lang="ru-RU" altLang="ru-RU" sz="2400" cap="all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877704" y="1763815"/>
            <a:ext cx="3600000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altLang="ru-RU" sz="2400" cap="all" baseline="0" dirty="0" smtClean="0">
                <a:solidFill>
                  <a:srgbClr val="C60C30"/>
                </a:solidFill>
                <a:latin typeface="Calibri" panose="020F0502020204030204" pitchFamily="34" charset="0"/>
              </a:rPr>
              <a:t>solution</a:t>
            </a:r>
            <a:endParaRPr lang="ru-RU" sz="2400" spc="120" baseline="0" dirty="0">
              <a:solidFill>
                <a:srgbClr val="C0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250875" y="2303875"/>
            <a:ext cx="3253844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1200"/>
              </a:spcAft>
              <a:buClr>
                <a:srgbClr val="404040"/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872295" y="2303875"/>
            <a:ext cx="3600450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34999" y="4959170"/>
            <a:ext cx="3075736" cy="1125125"/>
          </a:xfrm>
        </p:spPr>
        <p:txBody>
          <a:bodyPr lIns="288000" tIns="0" rIns="288000" bIns="0">
            <a:normAutofit/>
          </a:bodyPr>
          <a:lstStyle>
            <a:lvl1pPr marL="0" indent="0" algn="ctr">
              <a:buFontTx/>
              <a:buNone/>
              <a:defRPr sz="1500" cap="all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Value</a:t>
            </a:r>
            <a:br>
              <a:rPr lang="en-US" dirty="0" smtClean="0"/>
            </a:br>
            <a:r>
              <a:rPr lang="ru-RU" dirty="0" smtClean="0"/>
              <a:t>не более 4 строк</a:t>
            </a:r>
            <a:endParaRPr lang="en-US" dirty="0" smtClean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 hasCustomPrompt="1"/>
          </p:nvPr>
        </p:nvSpPr>
        <p:spPr>
          <a:xfrm>
            <a:off x="1415480" y="3992235"/>
            <a:ext cx="1495360" cy="89942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 smtClean="0"/>
              <a:t>Icon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7341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_Norma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08820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17079" y="3969154"/>
            <a:ext cx="4219333" cy="167966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727853"/>
            <a:ext cx="3813737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5941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ful_projects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34999" y="3924727"/>
            <a:ext cx="3075736" cy="2294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6"/>
          <p:cNvSpPr/>
          <p:nvPr userDrawn="1"/>
        </p:nvSpPr>
        <p:spPr>
          <a:xfrm>
            <a:off x="634999" y="1763815"/>
            <a:ext cx="3075736" cy="446449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D8C0-85C1-4CBB-88F4-928073AF62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877704" y="1763815"/>
            <a:ext cx="3600000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altLang="ru-RU" sz="2400" cap="all" baseline="0" dirty="0" smtClean="0">
                <a:solidFill>
                  <a:srgbClr val="C60C30"/>
                </a:solidFill>
                <a:latin typeface="Calibri" panose="020F0502020204030204" pitchFamily="34" charset="0"/>
              </a:rPr>
              <a:t>solution</a:t>
            </a:r>
            <a:endParaRPr lang="ru-RU" sz="2400" spc="120" baseline="0" dirty="0">
              <a:solidFill>
                <a:srgbClr val="C0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240017" y="2303875"/>
            <a:ext cx="3264702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2400"/>
              </a:spcAft>
              <a:buClr>
                <a:schemeClr val="tx1">
                  <a:lumMod val="50000"/>
                  <a:lumOff val="50000"/>
                </a:schemeClr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872295" y="2303875"/>
            <a:ext cx="3600450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2400"/>
              </a:spcAft>
              <a:buClr>
                <a:srgbClr val="C00000"/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34999" y="4914165"/>
            <a:ext cx="3075736" cy="1125125"/>
          </a:xfrm>
        </p:spPr>
        <p:txBody>
          <a:bodyPr lIns="288000" tIns="0" rIns="288000" bIns="0">
            <a:normAutofit/>
          </a:bodyPr>
          <a:lstStyle>
            <a:lvl1pPr marL="0" indent="0" algn="ctr">
              <a:buFontTx/>
              <a:buNone/>
              <a:defRPr sz="1500" cap="all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Value</a:t>
            </a:r>
            <a:br>
              <a:rPr lang="en-US" dirty="0" smtClean="0"/>
            </a:br>
            <a:r>
              <a:rPr lang="ru-RU" dirty="0" smtClean="0"/>
              <a:t>не более 4 строк</a:t>
            </a:r>
            <a:endParaRPr lang="en-US" dirty="0" smtClean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34999" y="4247489"/>
            <a:ext cx="3075736" cy="756686"/>
          </a:xfrm>
        </p:spPr>
        <p:txBody>
          <a:bodyPr lIns="216000" tIns="0" rIns="216000" bIns="0">
            <a:noAutofit/>
          </a:bodyPr>
          <a:lstStyle>
            <a:lvl1pPr marL="0" indent="0" algn="ctr">
              <a:buFontTx/>
              <a:buNone/>
              <a:defRPr sz="4800" cap="all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0000000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40017" y="1763815"/>
            <a:ext cx="3600000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cap="all" baseline="0" dirty="0" smtClean="0">
                <a:solidFill>
                  <a:srgbClr val="404040"/>
                </a:solidFill>
                <a:latin typeface="Calibri" panose="020F0502020204030204" pitchFamily="34" charset="0"/>
              </a:rPr>
              <a:t>objective</a:t>
            </a:r>
            <a:endParaRPr lang="ru-RU" altLang="ru-RU" sz="2400" cap="all" baseline="0" dirty="0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1900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395" y="368240"/>
            <a:ext cx="8901989" cy="4954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50395" y="2378883"/>
            <a:ext cx="1631156" cy="4800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1217402"/>
            <a:r>
              <a:rPr lang="en-US" altLang="ru-RU" sz="2400" cap="all" baseline="0" dirty="0" smtClean="0">
                <a:solidFill>
                  <a:srgbClr val="404040"/>
                </a:solidFill>
                <a:latin typeface="Calibri" panose="020F0502020204030204" pitchFamily="34" charset="0"/>
              </a:rPr>
              <a:t>objective</a:t>
            </a:r>
            <a:endParaRPr lang="ru-RU" altLang="ru-RU" sz="2400" cap="all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096000" y="2348880"/>
            <a:ext cx="1631156" cy="4800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1217402"/>
            <a:r>
              <a:rPr lang="en-US" altLang="ru-RU" sz="2400" cap="all" baseline="0" dirty="0" smtClean="0">
                <a:solidFill>
                  <a:srgbClr val="C60C30"/>
                </a:solidFill>
                <a:latin typeface="Calibri" panose="020F0502020204030204" pitchFamily="34" charset="0"/>
              </a:rPr>
              <a:t>solution</a:t>
            </a:r>
            <a:endParaRPr lang="ru-RU" altLang="ru-RU" sz="2400" cap="all" baseline="0" dirty="0">
              <a:solidFill>
                <a:srgbClr val="C60C3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0875" y="2979738"/>
            <a:ext cx="4700588" cy="23844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00" y="2979738"/>
            <a:ext cx="4700588" cy="23844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50875" y="998538"/>
            <a:ext cx="8901113" cy="1125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40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1372"/>
          <a:stretch/>
        </p:blipFill>
        <p:spPr>
          <a:xfrm>
            <a:off x="-24680" y="-51387"/>
            <a:ext cx="12216679" cy="692942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67" y="-71424"/>
            <a:ext cx="12216680" cy="6929424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67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08" y="245645"/>
            <a:ext cx="1163384" cy="4230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60388" y="668338"/>
            <a:ext cx="6570662" cy="206567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60388" y="3118522"/>
            <a:ext cx="6570662" cy="206567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7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r="9775" b="130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650" y="-15778"/>
            <a:ext cx="12189349" cy="4732698"/>
          </a:xfrm>
          <a:prstGeom prst="rect">
            <a:avLst/>
          </a:prstGeom>
          <a:solidFill>
            <a:srgbClr val="607AC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 userDrawn="1"/>
        </p:nvSpPr>
        <p:spPr>
          <a:xfrm>
            <a:off x="2650" y="4716920"/>
            <a:ext cx="12189350" cy="2130988"/>
          </a:xfrm>
          <a:prstGeom prst="rect">
            <a:avLst/>
          </a:prstGeom>
          <a:solidFill>
            <a:schemeClr val="tx1">
              <a:lumMod val="90000"/>
              <a:lumOff val="10000"/>
              <a:alpha val="7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3"/>
          <p:cNvSpPr/>
          <p:nvPr userDrawn="1"/>
        </p:nvSpPr>
        <p:spPr>
          <a:xfrm>
            <a:off x="902578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493656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084734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08" y="245645"/>
            <a:ext cx="1163384" cy="423048"/>
          </a:xfrm>
          <a:prstGeom prst="rect">
            <a:avLst/>
          </a:prstGeom>
        </p:spPr>
      </p:pic>
      <p:sp>
        <p:nvSpPr>
          <p:cNvPr id="2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02578" y="3127198"/>
            <a:ext cx="2403112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3656" y="3127198"/>
            <a:ext cx="2772474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052234" y="3127198"/>
            <a:ext cx="2772474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903288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4493656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8052234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222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22006" b="13288"/>
          <a:stretch/>
        </p:blipFill>
        <p:spPr>
          <a:xfrm>
            <a:off x="-9526" y="8620"/>
            <a:ext cx="12201525" cy="68407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650" y="-15778"/>
            <a:ext cx="12189349" cy="4209863"/>
          </a:xfrm>
          <a:prstGeom prst="rect">
            <a:avLst/>
          </a:prstGeom>
          <a:solidFill>
            <a:srgbClr val="607AC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 userDrawn="1"/>
        </p:nvSpPr>
        <p:spPr>
          <a:xfrm>
            <a:off x="2650" y="4179681"/>
            <a:ext cx="12189350" cy="2690184"/>
          </a:xfrm>
          <a:prstGeom prst="rect">
            <a:avLst/>
          </a:prstGeom>
          <a:solidFill>
            <a:schemeClr val="tx1">
              <a:lumMod val="90000"/>
              <a:lumOff val="10000"/>
              <a:alpha val="7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 userDrawn="1"/>
        </p:nvSpPr>
        <p:spPr>
          <a:xfrm>
            <a:off x="902578" y="4121869"/>
            <a:ext cx="2943172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08" y="245645"/>
            <a:ext cx="1163384" cy="423048"/>
          </a:xfrm>
          <a:prstGeom prst="rect">
            <a:avLst/>
          </a:prstGeom>
        </p:spPr>
      </p:pic>
      <p:sp>
        <p:nvSpPr>
          <p:cNvPr id="14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903288" y="4518002"/>
            <a:ext cx="10638317" cy="1701307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0169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i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5571" r="1186"/>
          <a:stretch/>
        </p:blipFill>
        <p:spPr>
          <a:xfrm>
            <a:off x="0" y="1267830"/>
            <a:ext cx="12205592" cy="55897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650" y="1267830"/>
            <a:ext cx="12189349" cy="5590170"/>
          </a:xfrm>
          <a:prstGeom prst="rect">
            <a:avLst/>
          </a:prstGeom>
          <a:solidFill>
            <a:srgbClr val="607ACD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50875" y="2172783"/>
            <a:ext cx="10125075" cy="359647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0" indent="0">
              <a:buNone/>
              <a:defRPr sz="4400">
                <a:solidFill>
                  <a:schemeClr val="bg1"/>
                </a:solidFill>
              </a:defRPr>
            </a:lvl2pPr>
            <a:lvl3pPr marL="0" indent="0">
              <a:buNone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4400">
                <a:solidFill>
                  <a:schemeClr val="bg1"/>
                </a:solidFill>
              </a:defRPr>
            </a:lvl4pPr>
            <a:lvl5pPr marL="0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37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552" y="1267829"/>
            <a:ext cx="12194551" cy="5590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50243" y="2033989"/>
            <a:ext cx="2185590" cy="2295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60894" y="2033989"/>
            <a:ext cx="2185590" cy="229511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575961" y="2033989"/>
            <a:ext cx="2185590" cy="229511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491030" y="2033989"/>
            <a:ext cx="2185590" cy="229511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046784" y="2722160"/>
            <a:ext cx="440112" cy="782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991166" y="2722160"/>
            <a:ext cx="440112" cy="782656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8906234" y="2722160"/>
            <a:ext cx="440112" cy="782656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649846" y="4508900"/>
            <a:ext cx="2119313" cy="112534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0" indent="0" algn="ctr">
              <a:buNone/>
              <a:defRPr sz="2000"/>
            </a:lvl2pPr>
            <a:lvl3pPr marL="0" indent="0" algn="ctr">
              <a:buNone/>
              <a:defRPr sz="20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3694032" y="4508900"/>
            <a:ext cx="2119313" cy="112534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0" indent="0" algn="ctr">
              <a:buNone/>
              <a:defRPr sz="2000"/>
            </a:lvl2pPr>
            <a:lvl3pPr marL="0" indent="0" algn="ctr">
              <a:buNone/>
              <a:defRPr sz="20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6628740" y="4508900"/>
            <a:ext cx="2119313" cy="112534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0" indent="0" algn="ctr">
              <a:buNone/>
              <a:defRPr sz="2000"/>
            </a:lvl2pPr>
            <a:lvl3pPr marL="0" indent="0" algn="ctr">
              <a:buNone/>
              <a:defRPr sz="20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9524168" y="4508900"/>
            <a:ext cx="2119313" cy="112534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0" indent="0" algn="ctr">
              <a:buNone/>
              <a:defRPr sz="2000"/>
            </a:lvl2pPr>
            <a:lvl3pPr marL="0" indent="0" algn="ctr">
              <a:buNone/>
              <a:defRPr sz="20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1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46625" y="1898830"/>
            <a:ext cx="5715000" cy="3240087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45450" y="1898830"/>
            <a:ext cx="3194050" cy="31940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8927965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1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50395" y="1853167"/>
            <a:ext cx="2586038" cy="1392237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494696" y="1853167"/>
            <a:ext cx="2586038" cy="1392237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338997" y="1853167"/>
            <a:ext cx="2586038" cy="1392237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183298" y="1853167"/>
            <a:ext cx="2586038" cy="1392237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50875" y="3474005"/>
            <a:ext cx="2585558" cy="27003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5176" y="3474005"/>
            <a:ext cx="2585558" cy="27003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339477" y="3474005"/>
            <a:ext cx="2585558" cy="27003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9183778" y="3474005"/>
            <a:ext cx="2585558" cy="27003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71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57448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701749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546050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390351" y="1615299"/>
            <a:ext cx="2133282" cy="22959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50875" y="4104075"/>
            <a:ext cx="2585558" cy="1755195"/>
          </a:xfrm>
        </p:spPr>
        <p:txBody>
          <a:bodyPr>
            <a:norm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5176" y="4104075"/>
            <a:ext cx="2585558" cy="17551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339477" y="4104075"/>
            <a:ext cx="2585558" cy="17551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9183778" y="4104075"/>
            <a:ext cx="2585558" cy="17551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52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5" t="14207" r="494" b="147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513503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08820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17079" y="3969154"/>
            <a:ext cx="4219333" cy="167966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727853"/>
            <a:ext cx="2664741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1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559580" y="1719658"/>
            <a:ext cx="2350943" cy="2087194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809385" y="1719658"/>
            <a:ext cx="2350507" cy="20871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058731" y="1719658"/>
            <a:ext cx="2350507" cy="2087194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442513" y="4104075"/>
            <a:ext cx="2585558" cy="1755195"/>
          </a:xfrm>
        </p:spPr>
        <p:txBody>
          <a:bodyPr>
            <a:norm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91859" y="4104075"/>
            <a:ext cx="2585558" cy="17551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941205" y="4104075"/>
            <a:ext cx="2585558" cy="17551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35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dirty="0"/>
          </a:p>
        </p:txBody>
      </p:sp>
      <p:sp>
        <p:nvSpPr>
          <p:cNvPr id="8" name="Textfeld 6"/>
          <p:cNvSpPr txBox="1"/>
          <p:nvPr userDrawn="1"/>
        </p:nvSpPr>
        <p:spPr>
          <a:xfrm>
            <a:off x="650995" y="2751748"/>
            <a:ext cx="992833" cy="74752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de-DE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01</a:t>
            </a:r>
            <a:endParaRPr lang="de-DE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feld 9"/>
          <p:cNvSpPr txBox="1"/>
          <p:nvPr userDrawn="1"/>
        </p:nvSpPr>
        <p:spPr>
          <a:xfrm>
            <a:off x="4290271" y="2751748"/>
            <a:ext cx="992833" cy="74752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de-DE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02</a:t>
            </a:r>
            <a:endParaRPr lang="de-DE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feld 12"/>
          <p:cNvSpPr txBox="1"/>
          <p:nvPr userDrawn="1"/>
        </p:nvSpPr>
        <p:spPr>
          <a:xfrm>
            <a:off x="7961169" y="2751748"/>
            <a:ext cx="992833" cy="74752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de-DE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03</a:t>
            </a:r>
            <a:endParaRPr lang="de-DE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1281113" y="2900877"/>
            <a:ext cx="2659062" cy="449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</a:t>
            </a:r>
            <a:endParaRPr lang="ru-RU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3"/>
          </p:nvPr>
        </p:nvSpPr>
        <p:spPr>
          <a:xfrm>
            <a:off x="4920883" y="2900877"/>
            <a:ext cx="2659062" cy="449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</a:t>
            </a:r>
            <a:endParaRPr lang="ru-RU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4"/>
          </p:nvPr>
        </p:nvSpPr>
        <p:spPr>
          <a:xfrm>
            <a:off x="8585403" y="2900877"/>
            <a:ext cx="2659062" cy="449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</a:t>
            </a:r>
            <a:endParaRPr lang="ru-R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650875" y="3498850"/>
            <a:ext cx="3419475" cy="27654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/>
          </p:nvPr>
        </p:nvSpPr>
        <p:spPr>
          <a:xfrm>
            <a:off x="4321893" y="3498850"/>
            <a:ext cx="3419475" cy="27654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7992911" y="3498850"/>
            <a:ext cx="3419475" cy="27654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58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50395" y="1529813"/>
            <a:ext cx="5211594" cy="1935717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100976" y="3726584"/>
            <a:ext cx="5210627" cy="23127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0497" y="1529813"/>
            <a:ext cx="5211594" cy="193571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45687" y="3726584"/>
            <a:ext cx="5210627" cy="23127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62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2"/>
          </p:nvPr>
        </p:nvSpPr>
        <p:spPr>
          <a:xfrm>
            <a:off x="650875" y="2197342"/>
            <a:ext cx="10755313" cy="3286125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8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2"/>
          </p:nvPr>
        </p:nvSpPr>
        <p:spPr>
          <a:xfrm>
            <a:off x="650875" y="2197342"/>
            <a:ext cx="10755313" cy="3286125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endParaRPr lang="ru-RU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50395" y="1265676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552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1010435" y="1853825"/>
            <a:ext cx="9901100" cy="342038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04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79656" y="2007818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096000" y="2007818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79656" y="3955217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3955217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79463" y="2154195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00" y="2154195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9463" y="4114593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096000" y="4114593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69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1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3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" y="-15778"/>
            <a:ext cx="12192001" cy="6873778"/>
          </a:xfrm>
          <a:prstGeom prst="rect">
            <a:avLst/>
          </a:prstGeom>
          <a:solidFill>
            <a:srgbClr val="607AC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5135033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08820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17079" y="3969154"/>
            <a:ext cx="4219333" cy="167966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727853"/>
            <a:ext cx="2664741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11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2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9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7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9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4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0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" y="-15778"/>
            <a:ext cx="12192001" cy="6873778"/>
          </a:xfrm>
          <a:prstGeom prst="rect">
            <a:avLst/>
          </a:prstGeom>
          <a:solidFill>
            <a:srgbClr val="607AC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513503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08820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17079" y="3969154"/>
            <a:ext cx="4219333" cy="167966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727853"/>
            <a:ext cx="2664741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0820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93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5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8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5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9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5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6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7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5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"/>
            <a:ext cx="12192000" cy="685714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513503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95" y="292500"/>
            <a:ext cx="1071973" cy="3337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6528" y="1808820"/>
            <a:ext cx="4219333" cy="167985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800"/>
              </a:lnSpc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17079" y="3969154"/>
            <a:ext cx="4219333" cy="1679665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7078" y="3727853"/>
            <a:ext cx="2664741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4186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3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2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0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6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" y="0"/>
            <a:ext cx="12191735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355474" y="0"/>
            <a:ext cx="479132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55474" y="0"/>
            <a:ext cx="479132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1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_Norm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404664"/>
            <a:ext cx="1023865" cy="300033"/>
          </a:xfrm>
          <a:prstGeom prst="rect">
            <a:avLst/>
          </a:prstGeom>
        </p:spPr>
      </p:pic>
      <p:sp>
        <p:nvSpPr>
          <p:cNvPr id="1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508125" y="954088"/>
            <a:ext cx="5353050" cy="2474912"/>
          </a:xfrm>
        </p:spPr>
        <p:txBody>
          <a:bodyPr>
            <a:noAutofit/>
          </a:bodyPr>
          <a:lstStyle>
            <a:lvl1pPr marL="0" indent="0">
              <a:buNone/>
              <a:defRPr sz="16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07400" y="3383995"/>
            <a:ext cx="4679950" cy="1568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spcAft>
                <a:spcPts val="0"/>
              </a:spcAft>
            </a:pPr>
            <a:r>
              <a:rPr lang="en-US" dirty="0"/>
              <a:t>Lorem ipsum dolor </a:t>
            </a:r>
            <a:r>
              <a:rPr lang="en-US" dirty="0" err="1"/>
              <a:t>amet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err="1"/>
              <a:t>Poktem</a:t>
            </a:r>
            <a:r>
              <a:rPr lang="en-US" dirty="0"/>
              <a:t> </a:t>
            </a:r>
            <a:r>
              <a:rPr lang="en-US" dirty="0" err="1"/>
              <a:t>sidum</a:t>
            </a:r>
            <a:r>
              <a:rPr lang="en-US" dirty="0"/>
              <a:t> </a:t>
            </a:r>
            <a:r>
              <a:rPr lang="en-US" dirty="0" err="1"/>
              <a:t>wopot</a:t>
            </a:r>
            <a:r>
              <a:rPr lang="en-US" dirty="0"/>
              <a:t> </a:t>
            </a:r>
            <a:r>
              <a:rPr lang="en-US" dirty="0" err="1" smtClean="0"/>
              <a:t>eret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9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50395" y="368240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Slide Title</a:t>
            </a:r>
            <a:endParaRPr lang="ru-RU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57867" y="1705212"/>
            <a:ext cx="10800000" cy="4320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 smtClean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© ABBYY Confidential</a:t>
            </a:r>
            <a:endParaRPr lang="ru-R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5" r:id="rId5"/>
    <p:sldLayoutId id="2147484317" r:id="rId6"/>
    <p:sldLayoutId id="2147484319" r:id="rId7"/>
    <p:sldLayoutId id="2147484320" r:id="rId8"/>
    <p:sldLayoutId id="2147484343" r:id="rId9"/>
    <p:sldLayoutId id="2147484344" r:id="rId10"/>
    <p:sldLayoutId id="2147484321" r:id="rId11"/>
    <p:sldLayoutId id="2147483650" r:id="rId12"/>
    <p:sldLayoutId id="2147483654" r:id="rId13"/>
    <p:sldLayoutId id="2147484329" r:id="rId14"/>
    <p:sldLayoutId id="2147484340" r:id="rId15"/>
    <p:sldLayoutId id="2147484335" r:id="rId16"/>
    <p:sldLayoutId id="2147484341" r:id="rId17"/>
    <p:sldLayoutId id="2147484322" r:id="rId18"/>
    <p:sldLayoutId id="2147484277" r:id="rId19"/>
    <p:sldLayoutId id="2147484278" r:id="rId20"/>
    <p:sldLayoutId id="2147484332" r:id="rId21"/>
    <p:sldLayoutId id="2147484323" r:id="rId22"/>
    <p:sldLayoutId id="2147484327" r:id="rId23"/>
    <p:sldLayoutId id="2147484328" r:id="rId24"/>
    <p:sldLayoutId id="2147484324" r:id="rId25"/>
    <p:sldLayoutId id="2147484326" r:id="rId26"/>
    <p:sldLayoutId id="2147484325" r:id="rId27"/>
    <p:sldLayoutId id="2147484333" r:id="rId28"/>
    <p:sldLayoutId id="2147484337" r:id="rId29"/>
    <p:sldLayoutId id="2147484339" r:id="rId30"/>
    <p:sldLayoutId id="2147484338" r:id="rId31"/>
    <p:sldLayoutId id="2147484334" r:id="rId32"/>
    <p:sldLayoutId id="2147484330" r:id="rId33"/>
    <p:sldLayoutId id="2147484346" r:id="rId34"/>
    <p:sldLayoutId id="2147484336" r:id="rId35"/>
    <p:sldLayoutId id="2147484331" r:id="rId36"/>
    <p:sldLayoutId id="2147484348" r:id="rId37"/>
    <p:sldLayoutId id="2147484349" r:id="rId38"/>
    <p:sldLayoutId id="2147484350" r:id="rId39"/>
    <p:sldLayoutId id="2147484352" r:id="rId40"/>
    <p:sldLayoutId id="2147484353" r:id="rId41"/>
    <p:sldLayoutId id="2147484354" r:id="rId42"/>
    <p:sldLayoutId id="2147484357" r:id="rId43"/>
    <p:sldLayoutId id="2147484358" r:id="rId44"/>
    <p:sldLayoutId id="2147484359" r:id="rId45"/>
    <p:sldLayoutId id="2147484360" r:id="rId46"/>
    <p:sldLayoutId id="2147484362" r:id="rId47"/>
    <p:sldLayoutId id="2147484363" r:id="rId48"/>
    <p:sldLayoutId id="2147484364" r:id="rId49"/>
    <p:sldLayoutId id="2147484365" r:id="rId50"/>
    <p:sldLayoutId id="2147484367" r:id="rId51"/>
    <p:sldLayoutId id="2147484368" r:id="rId52"/>
    <p:sldLayoutId id="2147484369" r:id="rId53"/>
    <p:sldLayoutId id="2147484370" r:id="rId54"/>
    <p:sldLayoutId id="2147484371" r:id="rId55"/>
    <p:sldLayoutId id="2147484372" r:id="rId56"/>
    <p:sldLayoutId id="2147484373" r:id="rId57"/>
    <p:sldLayoutId id="2147484374" r:id="rId58"/>
    <p:sldLayoutId id="2147484375" r:id="rId59"/>
    <p:sldLayoutId id="2147484376" r:id="rId60"/>
    <p:sldLayoutId id="2147484378" r:id="rId61"/>
    <p:sldLayoutId id="2147484379" r:id="rId62"/>
    <p:sldLayoutId id="2147484380" r:id="rId6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0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21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528" y="2033845"/>
            <a:ext cx="4399352" cy="16798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/>
              <a:t>Применение</a:t>
            </a:r>
            <a:r>
              <a:rPr lang="en-US" sz="3200" b="1" dirty="0"/>
              <a:t> </a:t>
            </a:r>
            <a:r>
              <a:rPr lang="ru-RU" sz="3200" b="1" dirty="0"/>
              <a:t>н</a:t>
            </a:r>
            <a:r>
              <a:rPr lang="ru-RU" sz="3200" b="1" dirty="0" smtClean="0"/>
              <a:t>ейронных </a:t>
            </a:r>
            <a:r>
              <a:rPr lang="ru-RU" sz="3200" b="1" dirty="0"/>
              <a:t>сетей в задачах распознавания текста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645327" y="4101624"/>
            <a:ext cx="3605467" cy="229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Алексей </a:t>
            </a:r>
            <a:r>
              <a:rPr lang="ru-RU" dirty="0" smtClean="0"/>
              <a:t>Журавлев,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Head of OCR New Technologies Group, ABBYY</a:t>
            </a:r>
            <a:endParaRPr lang="ru-RU" dirty="0"/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ru-RU" dirty="0" smtClean="0"/>
              <a:t>февраля 2019,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5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отдельного символа – на уровне постановки задачи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946" y="1825220"/>
            <a:ext cx="5509955" cy="4754125"/>
          </a:xfrm>
        </p:spPr>
        <p:txBody>
          <a:bodyPr/>
          <a:lstStyle/>
          <a:p>
            <a:r>
              <a:rPr lang="ru-RU" dirty="0" smtClean="0"/>
              <a:t>Вход: изображение символа</a:t>
            </a:r>
          </a:p>
          <a:p>
            <a:r>
              <a:rPr lang="ru-RU" dirty="0" smtClean="0"/>
              <a:t>Выход: список вариантов распознавания с уверенностью каждого варианта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ony\Excie\variants_1_cro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0775" y="3113965"/>
            <a:ext cx="17145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068386" y="2174157"/>
          <a:ext cx="2025226" cy="3705225"/>
        </p:xfrm>
        <a:graphic>
          <a:graphicData uri="http://schemas.openxmlformats.org/drawingml/2006/table">
            <a:tbl>
              <a:tblPr/>
              <a:tblGrid>
                <a:gridCol w="1012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4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  <a:endParaRPr lang="ru-RU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4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  <a:endParaRPr lang="ru-RU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4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ru-RU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4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lang="ru-RU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4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ru-RU" sz="4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>
            <a:endCxn id="3" idx="3"/>
          </p:cNvCxnSpPr>
          <p:nvPr/>
        </p:nvCxnSpPr>
        <p:spPr>
          <a:xfrm>
            <a:off x="6276020" y="4202282"/>
            <a:ext cx="128088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6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отдельного символа –постановки задачи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314" y="1223755"/>
            <a:ext cx="8218488" cy="5186173"/>
          </a:xfrm>
        </p:spPr>
        <p:txBody>
          <a:bodyPr/>
          <a:lstStyle/>
          <a:p>
            <a:r>
              <a:rPr lang="ru-RU" dirty="0" smtClean="0"/>
              <a:t>Вариант распознавания – это не </a:t>
            </a:r>
            <a:r>
              <a:rPr lang="ru-RU" i="1" dirty="0" smtClean="0"/>
              <a:t>символ</a:t>
            </a:r>
            <a:r>
              <a:rPr lang="ru-RU" dirty="0" smtClean="0"/>
              <a:t>, а </a:t>
            </a:r>
            <a:r>
              <a:rPr lang="ru-RU" b="1" dirty="0" smtClean="0"/>
              <a:t>графема</a:t>
            </a:r>
          </a:p>
          <a:p>
            <a:r>
              <a:rPr lang="ru-RU" dirty="0" smtClean="0"/>
              <a:t>Графема – уникальная единица письменности</a:t>
            </a:r>
            <a:endParaRPr lang="en-US" dirty="0" smtClean="0"/>
          </a:p>
          <a:p>
            <a:r>
              <a:rPr lang="ru-RU" dirty="0" smtClean="0"/>
              <a:t>Однозначности нет ни в одну из сторон</a:t>
            </a:r>
          </a:p>
          <a:p>
            <a:r>
              <a:rPr lang="ru-RU" dirty="0" smtClean="0"/>
              <a:t>Одному символу может соответствовать несколько графем, а одной графеме – несколько символов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70911" y="3948807"/>
            <a:ext cx="754859" cy="545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95682" y="4494700"/>
            <a:ext cx="730088" cy="55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42804" y="4310035"/>
            <a:ext cx="15281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7" lvl="1"/>
            <a:r>
              <a:rPr lang="ru-RU" dirty="0"/>
              <a:t>Символ </a:t>
            </a:r>
            <a:r>
              <a:rPr lang="en-US" dirty="0"/>
              <a:t>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464537" y="3679577"/>
            <a:ext cx="675075" cy="135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64536" y="3813792"/>
            <a:ext cx="611684" cy="351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16180" y="3519010"/>
            <a:ext cx="35553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7" lvl="1"/>
            <a:r>
              <a:rPr lang="ru-RU" dirty="0"/>
              <a:t>Символ </a:t>
            </a:r>
            <a:r>
              <a:rPr lang="en-US" dirty="0"/>
              <a:t>C (</a:t>
            </a:r>
            <a:r>
              <a:rPr lang="ru-RU" dirty="0"/>
              <a:t>Кириллица)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716180" y="3948807"/>
            <a:ext cx="2880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7" lvl="1"/>
            <a:r>
              <a:rPr lang="ru-RU" dirty="0"/>
              <a:t>Символ </a:t>
            </a:r>
            <a:r>
              <a:rPr lang="en-US" dirty="0"/>
              <a:t>C (</a:t>
            </a:r>
            <a:r>
              <a:rPr lang="ru-RU" dirty="0"/>
              <a:t>Латиница)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70976" y="3629926"/>
            <a:ext cx="17152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7" lvl="1"/>
            <a:r>
              <a:rPr lang="ru-RU" dirty="0"/>
              <a:t>Графема </a:t>
            </a:r>
            <a:r>
              <a:rPr lang="en-US" dirty="0"/>
              <a:t>C</a:t>
            </a:r>
            <a:endParaRPr lang="en-US" dirty="0"/>
          </a:p>
        </p:txBody>
      </p:sp>
      <p:pic>
        <p:nvPicPr>
          <p:cNvPr id="7170" name="Picture 2" descr="https://habrastorage.org/getpro/habr/post_images/96f/9c7/7f9/96f9c77f9d8b35ad3632415fd3f41d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86" y="4679366"/>
            <a:ext cx="109537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habrastorage.org/getpro/habr/post_images/aa8/373/6a9/aa83736a97e892d211871c134c6588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88" y="3446950"/>
            <a:ext cx="9525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Классификаторы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12</a:t>
            </a:fld>
            <a:endParaRPr lang="ru-RU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70475" y="4554125"/>
            <a:ext cx="967295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68615" y="2768827"/>
            <a:ext cx="1002360" cy="9773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25770" y="3464713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896200" y="3464713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515171" y="5061374"/>
            <a:ext cx="713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Уменьшение числа вариантов распознавания,</a:t>
            </a:r>
          </a:p>
          <a:p>
            <a:pPr algn="ctr"/>
            <a:r>
              <a:rPr lang="ru-RU" sz="2000" dirty="0" smtClean="0"/>
              <a:t>уточнение уверенности в каждом из вариантов</a:t>
            </a:r>
            <a:endParaRPr lang="ru-RU" sz="2000" dirty="0"/>
          </a:p>
        </p:txBody>
      </p:sp>
      <p:sp>
        <p:nvSpPr>
          <p:cNvPr id="32" name="Rectangle 31"/>
          <p:cNvSpPr/>
          <p:nvPr/>
        </p:nvSpPr>
        <p:spPr>
          <a:xfrm>
            <a:off x="6398785" y="2768827"/>
            <a:ext cx="1002360" cy="9773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95500" y="2774504"/>
            <a:ext cx="1972689" cy="973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Быстрый и грубый классификатор</a:t>
            </a:r>
            <a:endParaRPr lang="ru-RU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50" y="1804755"/>
            <a:ext cx="1025241" cy="7200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13821" y="2777125"/>
            <a:ext cx="1972689" cy="973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Медленный и точный классификатор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04" y="1779325"/>
            <a:ext cx="991522" cy="7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Быстрая и грубая классификация </a:t>
            </a:r>
            <a:br>
              <a:rPr lang="ru-RU" dirty="0"/>
            </a:br>
            <a:r>
              <a:rPr lang="ru-RU" dirty="0"/>
              <a:t>для начальной генерации гипотез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15918" y="2754752"/>
            <a:ext cx="3465747" cy="32845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ТОЧНОСТЬ</a:t>
            </a:r>
          </a:p>
          <a:p>
            <a:r>
              <a:rPr lang="ru-RU" sz="4400" dirty="0" smtClean="0"/>
              <a:t>СОВПАДЕНИЯ</a:t>
            </a:r>
            <a:endParaRPr lang="en-US" sz="4400" dirty="0"/>
          </a:p>
        </p:txBody>
      </p:sp>
      <p:pic>
        <p:nvPicPr>
          <p:cNvPr id="8" name="Picture 11" descr="D:\Tony\Excie\raster_1_crop_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595" y="2033845"/>
            <a:ext cx="2114550" cy="1395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15" y="4194085"/>
            <a:ext cx="179070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83" y="2798930"/>
            <a:ext cx="762590" cy="16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качества вариантов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помощью универсальных признаков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Docs\Семинары\Pics\Omnifont\strips_add_v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882" y="2393885"/>
            <a:ext cx="1530170" cy="2115235"/>
          </a:xfrm>
          <a:prstGeom prst="rect">
            <a:avLst/>
          </a:prstGeom>
          <a:noFill/>
          <a:ln w="28575">
            <a:solidFill>
              <a:srgbClr val="B2B2B2"/>
            </a:solidFill>
          </a:ln>
        </p:spPr>
      </p:pic>
      <p:pic>
        <p:nvPicPr>
          <p:cNvPr id="6" name="Picture 3" descr="D:\Docs\Семинары\Pics\Omnifont\strips_di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628" y="2393885"/>
            <a:ext cx="1530170" cy="2115235"/>
          </a:xfrm>
          <a:prstGeom prst="rect">
            <a:avLst/>
          </a:prstGeom>
          <a:noFill/>
          <a:ln w="28575">
            <a:solidFill>
              <a:srgbClr val="B2B2B2"/>
            </a:solidFill>
          </a:ln>
        </p:spPr>
      </p:pic>
      <p:pic>
        <p:nvPicPr>
          <p:cNvPr id="7" name="Picture 4" descr="D:\Docs\Семинары\Pics\Omnifont\strips_hor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390" y="2393885"/>
            <a:ext cx="1530170" cy="2115235"/>
          </a:xfrm>
          <a:prstGeom prst="rect">
            <a:avLst/>
          </a:prstGeom>
          <a:noFill/>
          <a:ln w="28575">
            <a:solidFill>
              <a:srgbClr val="B2B2B2"/>
            </a:solidFill>
          </a:ln>
        </p:spPr>
      </p:pic>
      <p:pic>
        <p:nvPicPr>
          <p:cNvPr id="8" name="Picture 5" descr="D:\Docs\Семинары\Pics\Omnifont\strips_ve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1136" y="2393885"/>
            <a:ext cx="1530170" cy="2115235"/>
          </a:xfrm>
          <a:prstGeom prst="rect">
            <a:avLst/>
          </a:prstGeom>
          <a:noFill/>
          <a:ln w="28575">
            <a:solidFill>
              <a:srgbClr val="B2B2B2"/>
            </a:solidFill>
          </a:ln>
        </p:spPr>
      </p:pic>
      <p:pic>
        <p:nvPicPr>
          <p:cNvPr id="9" name="Picture Placeholder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1" y="555"/>
            <a:ext cx="3945282" cy="6872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90" y="323655"/>
            <a:ext cx="1000755" cy="2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вариантов распознавания</a:t>
            </a:r>
            <a:br>
              <a:rPr lang="ru-RU" dirty="0" smtClean="0"/>
            </a:br>
            <a:r>
              <a:rPr lang="ru-RU" dirty="0" smtClean="0"/>
              <a:t>с помощью специфичных признаков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Docs\Семинары\Pics\Omnifont\diff_level.jpg"/>
          <p:cNvPicPr>
            <a:picLocks noChangeAspect="1" noChangeArrowheads="1"/>
          </p:cNvPicPr>
          <p:nvPr/>
        </p:nvPicPr>
        <p:blipFill rotWithShape="1">
          <a:blip r:embed="rId2" cstate="print"/>
          <a:srcRect l="4141" t="9590" r="63554" b="41910"/>
          <a:stretch/>
        </p:blipFill>
        <p:spPr bwMode="auto">
          <a:xfrm>
            <a:off x="1685510" y="2573905"/>
            <a:ext cx="1755195" cy="2115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50" y="-6641"/>
            <a:ext cx="3954450" cy="6888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90" y="323655"/>
            <a:ext cx="1000755" cy="293873"/>
          </a:xfrm>
          <a:prstGeom prst="rect">
            <a:avLst/>
          </a:prstGeom>
        </p:spPr>
      </p:pic>
      <p:pic>
        <p:nvPicPr>
          <p:cNvPr id="8" name="Picture 2" descr="D:\Docs\Семинары\Pics\Omnifont\diff_level.jpg"/>
          <p:cNvPicPr>
            <a:picLocks noChangeAspect="1" noChangeArrowheads="1"/>
          </p:cNvPicPr>
          <p:nvPr/>
        </p:nvPicPr>
        <p:blipFill rotWithShape="1">
          <a:blip r:embed="rId2" cstate="print"/>
          <a:srcRect l="42244" t="9676" r="26281" b="41824"/>
          <a:stretch/>
        </p:blipFill>
        <p:spPr bwMode="auto">
          <a:xfrm>
            <a:off x="4340805" y="2573905"/>
            <a:ext cx="1710190" cy="2115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Классические подходы</a:t>
            </a:r>
            <a:r>
              <a:rPr lang="en-US" dirty="0" smtClean="0"/>
              <a:t> vs Deep Learning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Работаем с наиболее сырым представлением объекта</a:t>
            </a:r>
          </a:p>
          <a:p>
            <a:r>
              <a:rPr lang="ru-RU" dirty="0" smtClean="0"/>
              <a:t>Выделение признаков обычно не требуется</a:t>
            </a:r>
          </a:p>
          <a:p>
            <a:r>
              <a:rPr lang="ru-RU" dirty="0" smtClean="0"/>
              <a:t>Работа по </a:t>
            </a:r>
            <a:r>
              <a:rPr lang="en-US" dirty="0" smtClean="0"/>
              <a:t>Feature Engineering </a:t>
            </a:r>
            <a:r>
              <a:rPr lang="ru-RU" dirty="0" smtClean="0"/>
              <a:t>заменяется работой по подбору архитектуры сети</a:t>
            </a:r>
          </a:p>
          <a:p>
            <a:r>
              <a:rPr lang="ru-RU" dirty="0" smtClean="0"/>
              <a:t>В последнее время очень во многих задачах (особенно плохо решенных классическими методами) </a:t>
            </a:r>
            <a:r>
              <a:rPr lang="en-US" dirty="0" smtClean="0"/>
              <a:t>Deep Learning </a:t>
            </a:r>
            <a:r>
              <a:rPr lang="ru-RU" dirty="0" smtClean="0"/>
              <a:t>показывает высокие результаты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https://pp.userapi.com/c626121/v626121716/60047/yWhqpsfVg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96" y="3789041"/>
            <a:ext cx="5797785" cy="28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Conference on Document Analysis and </a:t>
            </a:r>
            <a:r>
              <a:rPr lang="en-US" dirty="0" smtClean="0"/>
              <a:t>Recognition</a:t>
            </a:r>
            <a:r>
              <a:rPr lang="ru-RU" dirty="0" smtClean="0"/>
              <a:t> (</a:t>
            </a:r>
            <a:r>
              <a:rPr lang="en-US" dirty="0" smtClean="0"/>
              <a:t>ICDAR)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Международная конференция по </a:t>
            </a:r>
            <a:r>
              <a:rPr lang="en-US" dirty="0" smtClean="0"/>
              <a:t>DA </a:t>
            </a:r>
            <a:r>
              <a:rPr lang="ru-RU" dirty="0" smtClean="0"/>
              <a:t>и </a:t>
            </a:r>
            <a:r>
              <a:rPr lang="ru-RU" dirty="0" smtClean="0"/>
              <a:t>распознаванию</a:t>
            </a:r>
            <a:endParaRPr lang="ru-RU" dirty="0" smtClean="0"/>
          </a:p>
          <a:p>
            <a:r>
              <a:rPr lang="ru-RU" dirty="0" smtClean="0"/>
              <a:t>Проводится </a:t>
            </a:r>
            <a:r>
              <a:rPr lang="ru-RU" dirty="0" smtClean="0"/>
              <a:t>с 1991 каждые 2 </a:t>
            </a:r>
            <a:r>
              <a:rPr lang="ru-RU" dirty="0" smtClean="0"/>
              <a:t>года</a:t>
            </a:r>
          </a:p>
          <a:p>
            <a:endParaRPr lang="en-US" dirty="0" smtClean="0"/>
          </a:p>
          <a:p>
            <a:r>
              <a:rPr lang="ru-RU" dirty="0" smtClean="0"/>
              <a:t>Каждый </a:t>
            </a:r>
            <a:r>
              <a:rPr lang="ru-RU" dirty="0" smtClean="0"/>
              <a:t>раз – набор соревнований с конкретными </a:t>
            </a:r>
            <a:r>
              <a:rPr lang="ru-RU" dirty="0" err="1" smtClean="0"/>
              <a:t>датасетами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Распознавание символов: печатных, рукописных</a:t>
            </a:r>
          </a:p>
          <a:p>
            <a:pPr>
              <a:buFontTx/>
              <a:buChar char="-"/>
            </a:pPr>
            <a:r>
              <a:rPr lang="ru-RU" dirty="0" smtClean="0"/>
              <a:t>Анализ </a:t>
            </a:r>
            <a:r>
              <a:rPr lang="ru-RU" dirty="0" smtClean="0"/>
              <a:t>и распознавание сцен, в частности из </a:t>
            </a:r>
            <a:r>
              <a:rPr lang="ru-RU" dirty="0" smtClean="0"/>
              <a:t>видеопотока</a:t>
            </a:r>
          </a:p>
          <a:p>
            <a:pPr>
              <a:buFontTx/>
              <a:buChar char="-"/>
            </a:pPr>
            <a:r>
              <a:rPr lang="ru-RU" dirty="0" smtClean="0"/>
              <a:t>Распознавание </a:t>
            </a:r>
            <a:r>
              <a:rPr lang="ru-RU" dirty="0" smtClean="0"/>
              <a:t>документов, книг, </a:t>
            </a:r>
            <a:r>
              <a:rPr lang="ru-RU" dirty="0" smtClean="0"/>
              <a:t>библиотек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dirty="0" smtClean="0"/>
              <a:t>С 2013 года в списке победителей почти по всем соревнованиям тяжело найти подход без использования нейронных </a:t>
            </a:r>
            <a:r>
              <a:rPr lang="ru-RU" dirty="0" smtClean="0"/>
              <a:t>сетей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/>
              <a:t>Свёрточные</a:t>
            </a:r>
            <a:r>
              <a:rPr lang="ru-RU" dirty="0" smtClean="0"/>
              <a:t> нейронные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42" y="-2395"/>
            <a:ext cx="3938223" cy="6860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90" y="323655"/>
            <a:ext cx="1000755" cy="293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5" y="2123855"/>
            <a:ext cx="80676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Одна </a:t>
            </a:r>
            <a:r>
              <a:rPr lang="ru-RU" dirty="0" err="1"/>
              <a:t>свёрточная</a:t>
            </a:r>
            <a:r>
              <a:rPr lang="ru-RU" dirty="0"/>
              <a:t> нейронная сеть для распознавания всех </a:t>
            </a:r>
            <a:r>
              <a:rPr lang="ru-RU" dirty="0" smtClean="0"/>
              <a:t>символов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475" y="1556792"/>
            <a:ext cx="8559183" cy="3690409"/>
          </a:xfrm>
        </p:spPr>
        <p:txBody>
          <a:bodyPr>
            <a:noAutofit/>
          </a:bodyPr>
          <a:lstStyle/>
          <a:p>
            <a:r>
              <a:rPr lang="ru-RU" sz="1800" dirty="0" smtClean="0"/>
              <a:t>Основной плюс – высокая точность классификатора, когда на вход приходят изображения символов</a:t>
            </a:r>
          </a:p>
          <a:p>
            <a:pPr lvl="1"/>
            <a:r>
              <a:rPr lang="ru-RU" sz="1800" dirty="0" smtClean="0"/>
              <a:t>Что будет возвращать сеть, если на вход приходит не изображение символа, а мусор?</a:t>
            </a:r>
          </a:p>
          <a:p>
            <a:pPr lvl="1"/>
            <a:r>
              <a:rPr lang="ru-RU" sz="1800" dirty="0" smtClean="0"/>
              <a:t>Число выходов фиксировано, его нельзя изменить, даже если используется лишь некоторое подмножество европейских символов (английский)</a:t>
            </a:r>
          </a:p>
          <a:p>
            <a:pPr lvl="1"/>
            <a:r>
              <a:rPr lang="ru-RU" sz="1800" dirty="0" smtClean="0"/>
              <a:t>При высоком качестве скорость достаточно низкая (ниже, чем у обычного алгоритма распознавания), на счету микросекунды</a:t>
            </a:r>
          </a:p>
          <a:p>
            <a:pPr lvl="1"/>
            <a:r>
              <a:rPr lang="ru-RU" sz="1800" dirty="0" smtClean="0"/>
              <a:t>Как выставлять уверенность варианта?</a:t>
            </a:r>
          </a:p>
          <a:p>
            <a:r>
              <a:rPr lang="ru-RU" sz="1800" dirty="0" smtClean="0"/>
              <a:t>Нужен классификатор мусора (отдельно или же внутри сети)</a:t>
            </a:r>
            <a:endParaRPr lang="ru-R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70" y="5330335"/>
            <a:ext cx="3690410" cy="14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040"/>
                </a:solidFill>
              </a:rPr>
              <a:t>ABBYY </a:t>
            </a:r>
            <a:r>
              <a:rPr lang="ru-RU" dirty="0" smtClean="0">
                <a:solidFill>
                  <a:srgbClr val="404040"/>
                </a:solidFill>
              </a:rPr>
              <a:t>за 30 секунд</a:t>
            </a:r>
            <a:endParaRPr lang="ru-RU" dirty="0">
              <a:solidFill>
                <a:srgbClr val="40404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4A3CC-9215-4D44-A91D-3C56E40867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695326" y="1328767"/>
          <a:ext cx="10801351" cy="46027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8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3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298">
                <a:tc>
                  <a:txBody>
                    <a:bodyPr/>
                    <a:lstStyle/>
                    <a:p>
                      <a:pPr marL="87313" indent="0" defTabSz="1350963">
                        <a:tabLst/>
                      </a:pP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Дата</a:t>
                      </a:r>
                      <a:r>
                        <a:rPr lang="ru-RU" sz="1800" b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основания</a:t>
                      </a:r>
                      <a:endParaRPr lang="en-US" sz="18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0" b="0" dirty="0" smtClean="0">
                          <a:ln>
                            <a:noFill/>
                          </a:ln>
                          <a:solidFill>
                            <a:srgbClr val="C60C30"/>
                          </a:solidFill>
                        </a:rPr>
                        <a:t>1989</a:t>
                      </a:r>
                      <a:endParaRPr lang="en-US" sz="4500" b="0" dirty="0" smtClean="0">
                        <a:ln>
                          <a:noFill/>
                        </a:ln>
                        <a:solidFill>
                          <a:srgbClr val="C60C30"/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1" indent="0"/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российская компания с</a:t>
                      </a:r>
                      <a: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мировым именем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682">
                <a:tc>
                  <a:txBody>
                    <a:bodyPr/>
                    <a:lstStyle/>
                    <a:p>
                      <a:pPr marL="87313" indent="0" defTabSz="1350963">
                        <a:tabLst/>
                      </a:pP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</a:t>
                      </a:r>
                      <a:endParaRPr lang="ru-RU" sz="18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87313" indent="0" defTabSz="1350963">
                        <a:tabLst/>
                      </a:pP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сегодня</a:t>
                      </a:r>
                      <a:endParaRPr lang="en-US" sz="1800" b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500" b="0" dirty="0" smtClean="0">
                        <a:ln>
                          <a:noFill/>
                        </a:ln>
                        <a:solidFill>
                          <a:srgbClr val="C60C30"/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1" indent="0"/>
                      <a: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мировой разработчик решений в области </a:t>
                      </a:r>
                      <a:br>
                        <a:rPr lang="ru-RU" sz="18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интеллектуальной обработки информации и лингвистики</a:t>
                      </a:r>
                      <a:endParaRPr lang="en-US" sz="18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298">
                <a:tc>
                  <a:txBody>
                    <a:bodyPr/>
                    <a:lstStyle/>
                    <a:p>
                      <a:pPr marL="87313" indent="0"/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Более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4500" dirty="0" smtClean="0">
                          <a:solidFill>
                            <a:srgbClr val="C60C30"/>
                          </a:solidFill>
                        </a:rPr>
                        <a:t>40</a:t>
                      </a:r>
                      <a:endParaRPr lang="ru-RU" sz="4500" dirty="0">
                        <a:solidFill>
                          <a:srgbClr val="C60C30"/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миллионов </a:t>
                      </a:r>
                      <a: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пользователей свыше чем </a:t>
                      </a: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странах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682">
                <a:tc>
                  <a:txBody>
                    <a:bodyPr/>
                    <a:lstStyle/>
                    <a:p>
                      <a:pPr marL="87313" indent="0"/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%</a:t>
                      </a:r>
                      <a: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оборота </a:t>
                      </a:r>
                      <a:b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 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R&amp;D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4500" dirty="0" smtClean="0">
                          <a:solidFill>
                            <a:srgbClr val="C60C30"/>
                          </a:solidFill>
                        </a:rPr>
                        <a:t>2</a:t>
                      </a:r>
                      <a:r>
                        <a:rPr lang="en-US" sz="4500" dirty="0" smtClean="0">
                          <a:solidFill>
                            <a:srgbClr val="C60C30"/>
                          </a:solidFill>
                        </a:rPr>
                        <a:t>5%</a:t>
                      </a:r>
                      <a:endParaRPr lang="ru-RU" sz="4500" dirty="0">
                        <a:solidFill>
                          <a:srgbClr val="C60C30"/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разрабатывает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лидирующие по качеству технологии 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искусственного интеллекта для задач бизнеса</a:t>
                      </a:r>
                      <a:endParaRPr lang="ru-RU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553"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Известные бренды</a:t>
                      </a:r>
                      <a:endParaRPr lang="en-GB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endParaRPr lang="en-US" sz="4500" b="0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ABBYY FineReader, ABBYY Lingvo, ABBYY FlexiCapture </a:t>
                      </a:r>
                      <a:endParaRPr lang="ru-RU" sz="1800" b="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3792"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Каждый год 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0" b="0" dirty="0" smtClean="0">
                          <a:solidFill>
                            <a:srgbClr val="C60C30"/>
                          </a:solidFill>
                        </a:rPr>
                        <a:t>9,3</a:t>
                      </a:r>
                      <a:endParaRPr lang="en-US" sz="45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млрд страниц документов и форм обрабатывают</a:t>
                      </a:r>
                      <a:r>
                        <a:rPr lang="ru-RU" sz="18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десятки тысяч организаций во всем мире с помощью технологий ABBYY</a:t>
                      </a:r>
                      <a:endParaRPr 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2192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4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Распознавание отдельных символов с помощью</a:t>
            </a:r>
            <a:r>
              <a:rPr lang="en-US" dirty="0" smtClean="0"/>
              <a:t> </a:t>
            </a:r>
            <a:r>
              <a:rPr lang="ru-RU" dirty="0" err="1" smtClean="0"/>
              <a:t>свёрточной</a:t>
            </a:r>
            <a:r>
              <a:rPr lang="ru-RU" dirty="0" smtClean="0"/>
              <a:t> нейронной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02654" y="1643259"/>
            <a:ext cx="1916474" cy="4525962"/>
            <a:chOff x="0" y="0"/>
            <a:chExt cx="1916474" cy="4525962"/>
          </a:xfrm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1916474" cy="452596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4"/>
            <p:cNvSpPr txBox="1"/>
            <p:nvPr/>
          </p:nvSpPr>
          <p:spPr>
            <a:xfrm>
              <a:off x="0" y="0"/>
              <a:ext cx="1916474" cy="13577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dirty="0"/>
                <a:t>Генерация вариантов</a:t>
              </a:r>
              <a:endParaRPr lang="en-US" sz="29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92529" y="3032803"/>
            <a:ext cx="1533179" cy="659336"/>
            <a:chOff x="189874" y="1389544"/>
            <a:chExt cx="1533179" cy="659336"/>
          </a:xfrm>
        </p:grpSpPr>
        <p:sp>
          <p:nvSpPr>
            <p:cNvPr id="21" name="Rounded Rectangle 20"/>
            <p:cNvSpPr/>
            <p:nvPr/>
          </p:nvSpPr>
          <p:spPr>
            <a:xfrm>
              <a:off x="189874" y="1389544"/>
              <a:ext cx="1533179" cy="659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6"/>
            <p:cNvSpPr txBox="1"/>
            <p:nvPr/>
          </p:nvSpPr>
          <p:spPr>
            <a:xfrm>
              <a:off x="209185" y="1408855"/>
              <a:ext cx="1494557" cy="620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PDF</a:t>
              </a:r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92529" y="3793575"/>
            <a:ext cx="1533179" cy="659336"/>
            <a:chOff x="189874" y="2150316"/>
            <a:chExt cx="1533179" cy="659336"/>
          </a:xfrm>
        </p:grpSpPr>
        <p:sp>
          <p:nvSpPr>
            <p:cNvPr id="24" name="Rounded Rectangle 23"/>
            <p:cNvSpPr/>
            <p:nvPr/>
          </p:nvSpPr>
          <p:spPr>
            <a:xfrm>
              <a:off x="189874" y="2150316"/>
              <a:ext cx="1533179" cy="659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209185" y="2169627"/>
              <a:ext cx="1494557" cy="620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User</a:t>
              </a:r>
              <a:endParaRPr lang="en-US" sz="2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92529" y="4554348"/>
            <a:ext cx="1533179" cy="659336"/>
            <a:chOff x="189874" y="2911089"/>
            <a:chExt cx="1533179" cy="659336"/>
          </a:xfrm>
        </p:grpSpPr>
        <p:sp>
          <p:nvSpPr>
            <p:cNvPr id="27" name="Rounded Rectangle 26"/>
            <p:cNvSpPr/>
            <p:nvPr/>
          </p:nvSpPr>
          <p:spPr>
            <a:xfrm>
              <a:off x="189874" y="2911089"/>
              <a:ext cx="1533179" cy="659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10"/>
            <p:cNvSpPr txBox="1"/>
            <p:nvPr/>
          </p:nvSpPr>
          <p:spPr>
            <a:xfrm>
              <a:off x="209185" y="2930400"/>
              <a:ext cx="1494557" cy="620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Cache</a:t>
              </a:r>
              <a:endParaRPr lang="en-US" sz="2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92529" y="5315121"/>
            <a:ext cx="1533179" cy="659336"/>
            <a:chOff x="189874" y="3671862"/>
            <a:chExt cx="1533179" cy="659336"/>
          </a:xfrm>
        </p:grpSpPr>
        <p:sp>
          <p:nvSpPr>
            <p:cNvPr id="30" name="Rounded Rectangle 29"/>
            <p:cNvSpPr/>
            <p:nvPr/>
          </p:nvSpPr>
          <p:spPr>
            <a:xfrm>
              <a:off x="189874" y="3671862"/>
              <a:ext cx="1533179" cy="659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12"/>
            <p:cNvSpPr txBox="1"/>
            <p:nvPr/>
          </p:nvSpPr>
          <p:spPr>
            <a:xfrm>
              <a:off x="209185" y="3691173"/>
              <a:ext cx="1494557" cy="620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Raster</a:t>
              </a:r>
              <a:endParaRPr lang="en-US" sz="2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61099" y="1643259"/>
            <a:ext cx="1916474" cy="4525962"/>
            <a:chOff x="2058445" y="0"/>
            <a:chExt cx="1916474" cy="4525962"/>
          </a:xfrm>
        </p:grpSpPr>
        <p:sp>
          <p:nvSpPr>
            <p:cNvPr id="33" name="Rounded Rectangle 32"/>
            <p:cNvSpPr/>
            <p:nvPr/>
          </p:nvSpPr>
          <p:spPr>
            <a:xfrm>
              <a:off x="2058445" y="0"/>
              <a:ext cx="1916474" cy="452596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ounded Rectangle 14"/>
            <p:cNvSpPr txBox="1"/>
            <p:nvPr/>
          </p:nvSpPr>
          <p:spPr>
            <a:xfrm>
              <a:off x="2058445" y="0"/>
              <a:ext cx="1916474" cy="13577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dirty="0"/>
                <a:t>Оценка качества</a:t>
              </a:r>
              <a:endParaRPr lang="en-US" sz="29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56465" y="3002374"/>
            <a:ext cx="1533179" cy="1364639"/>
            <a:chOff x="2253810" y="1359114"/>
            <a:chExt cx="1533179" cy="1364639"/>
          </a:xfrm>
        </p:grpSpPr>
        <p:sp>
          <p:nvSpPr>
            <p:cNvPr id="36" name="Rounded Rectangle 35"/>
            <p:cNvSpPr/>
            <p:nvPr/>
          </p:nvSpPr>
          <p:spPr>
            <a:xfrm>
              <a:off x="2253810" y="1359114"/>
              <a:ext cx="1533179" cy="136463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16"/>
            <p:cNvSpPr txBox="1"/>
            <p:nvPr/>
          </p:nvSpPr>
          <p:spPr>
            <a:xfrm>
              <a:off x="2293779" y="1399083"/>
              <a:ext cx="1453241" cy="1284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err="1"/>
                <a:t>Omnifont</a:t>
              </a:r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56465" y="4576958"/>
            <a:ext cx="1533179" cy="1364639"/>
            <a:chOff x="2253810" y="2933698"/>
            <a:chExt cx="1533179" cy="1364639"/>
          </a:xfrm>
        </p:grpSpPr>
        <p:sp>
          <p:nvSpPr>
            <p:cNvPr id="39" name="Rounded Rectangle 38"/>
            <p:cNvSpPr/>
            <p:nvPr/>
          </p:nvSpPr>
          <p:spPr>
            <a:xfrm>
              <a:off x="2253810" y="2933698"/>
              <a:ext cx="1533179" cy="136463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18"/>
            <p:cNvSpPr txBox="1"/>
            <p:nvPr/>
          </p:nvSpPr>
          <p:spPr>
            <a:xfrm>
              <a:off x="2293779" y="2973667"/>
              <a:ext cx="1453241" cy="1284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Contour</a:t>
              </a:r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47925" y="1628800"/>
            <a:ext cx="2058445" cy="4525962"/>
            <a:chOff x="4045270" y="0"/>
            <a:chExt cx="2058445" cy="4525962"/>
          </a:xfrm>
        </p:grpSpPr>
        <p:sp>
          <p:nvSpPr>
            <p:cNvPr id="42" name="Rounded Rectangle 41"/>
            <p:cNvSpPr/>
            <p:nvPr/>
          </p:nvSpPr>
          <p:spPr>
            <a:xfrm>
              <a:off x="4118655" y="0"/>
              <a:ext cx="1916474" cy="452596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ounded Rectangle 20"/>
            <p:cNvSpPr txBox="1"/>
            <p:nvPr/>
          </p:nvSpPr>
          <p:spPr>
            <a:xfrm>
              <a:off x="4045270" y="0"/>
              <a:ext cx="2058445" cy="1333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dirty="0"/>
                <a:t>Сортировка вариантов</a:t>
              </a:r>
              <a:endParaRPr lang="en-US" sz="29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16676" y="3002374"/>
            <a:ext cx="1533179" cy="1364639"/>
            <a:chOff x="4314021" y="1359114"/>
            <a:chExt cx="1533179" cy="1364639"/>
          </a:xfrm>
        </p:grpSpPr>
        <p:sp>
          <p:nvSpPr>
            <p:cNvPr id="45" name="Rounded Rectangle 44"/>
            <p:cNvSpPr/>
            <p:nvPr/>
          </p:nvSpPr>
          <p:spPr>
            <a:xfrm>
              <a:off x="4314021" y="1359114"/>
              <a:ext cx="1533179" cy="136463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22"/>
            <p:cNvSpPr txBox="1"/>
            <p:nvPr/>
          </p:nvSpPr>
          <p:spPr>
            <a:xfrm>
              <a:off x="4353990" y="1399083"/>
              <a:ext cx="1453241" cy="1284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err="1"/>
                <a:t>Omnifont</a:t>
              </a:r>
              <a:r>
                <a:rPr lang="en-US" sz="2400" dirty="0"/>
                <a:t> diff-level classifier</a:t>
              </a:r>
              <a:endParaRPr lang="en-US" sz="24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16676" y="4576958"/>
            <a:ext cx="1533179" cy="1364639"/>
            <a:chOff x="4314021" y="2933698"/>
            <a:chExt cx="1533179" cy="1364639"/>
          </a:xfrm>
        </p:grpSpPr>
        <p:sp>
          <p:nvSpPr>
            <p:cNvPr id="48" name="Rounded Rectangle 47"/>
            <p:cNvSpPr/>
            <p:nvPr/>
          </p:nvSpPr>
          <p:spPr>
            <a:xfrm>
              <a:off x="4314021" y="2933698"/>
              <a:ext cx="1533179" cy="136463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24"/>
            <p:cNvSpPr txBox="1"/>
            <p:nvPr/>
          </p:nvSpPr>
          <p:spPr>
            <a:xfrm>
              <a:off x="4353990" y="2973667"/>
              <a:ext cx="1453241" cy="12847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Structural diff-level classifier</a:t>
              </a:r>
              <a:endParaRPr lang="en-US" sz="2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181520" y="1643259"/>
            <a:ext cx="2009935" cy="4525962"/>
            <a:chOff x="6178865" y="0"/>
            <a:chExt cx="2009935" cy="4525962"/>
          </a:xfrm>
        </p:grpSpPr>
        <p:sp>
          <p:nvSpPr>
            <p:cNvPr id="51" name="Rounded Rectangle 50"/>
            <p:cNvSpPr/>
            <p:nvPr/>
          </p:nvSpPr>
          <p:spPr>
            <a:xfrm>
              <a:off x="6178865" y="0"/>
              <a:ext cx="2009935" cy="452596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ounded Rectangle 26"/>
            <p:cNvSpPr txBox="1"/>
            <p:nvPr/>
          </p:nvSpPr>
          <p:spPr>
            <a:xfrm>
              <a:off x="6178866" y="0"/>
              <a:ext cx="1916474" cy="13577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dirty="0"/>
                <a:t>Подтверждение вариантов</a:t>
              </a:r>
              <a:endParaRPr lang="en-US" sz="29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376886" y="3001048"/>
            <a:ext cx="1533179" cy="2941875"/>
            <a:chOff x="6374231" y="1357788"/>
            <a:chExt cx="1533179" cy="2941875"/>
          </a:xfrm>
        </p:grpSpPr>
        <p:sp>
          <p:nvSpPr>
            <p:cNvPr id="54" name="Rounded Rectangle 53"/>
            <p:cNvSpPr/>
            <p:nvPr/>
          </p:nvSpPr>
          <p:spPr>
            <a:xfrm>
              <a:off x="6374231" y="1357788"/>
              <a:ext cx="1533179" cy="294187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28"/>
            <p:cNvSpPr txBox="1"/>
            <p:nvPr/>
          </p:nvSpPr>
          <p:spPr>
            <a:xfrm>
              <a:off x="6419136" y="1402693"/>
              <a:ext cx="1443369" cy="28520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Structural classifier</a:t>
              </a:r>
              <a:endParaRPr lang="en-US" sz="2400" dirty="0"/>
            </a:p>
          </p:txBody>
        </p:sp>
      </p:grpSp>
      <p:sp>
        <p:nvSpPr>
          <p:cNvPr id="56" name="Right Brace 55"/>
          <p:cNvSpPr/>
          <p:nvPr/>
        </p:nvSpPr>
        <p:spPr>
          <a:xfrm rot="5400000">
            <a:off x="7089275" y="3227512"/>
            <a:ext cx="254025" cy="63103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4610836" y="6488669"/>
            <a:ext cx="56256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Можно использовать </a:t>
            </a:r>
            <a:r>
              <a:rPr lang="en-US" dirty="0"/>
              <a:t>CNN </a:t>
            </a:r>
            <a:r>
              <a:rPr lang="ru-RU" dirty="0"/>
              <a:t>в отдельных подзадачах</a:t>
            </a:r>
            <a:endParaRPr lang="ru-RU" dirty="0"/>
          </a:p>
        </p:txBody>
      </p:sp>
      <p:sp>
        <p:nvSpPr>
          <p:cNvPr id="6" name="Rounded Rectangle 5"/>
          <p:cNvSpPr/>
          <p:nvPr/>
        </p:nvSpPr>
        <p:spPr>
          <a:xfrm>
            <a:off x="6231015" y="4467938"/>
            <a:ext cx="1669115" cy="1574584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243130" y="2904373"/>
            <a:ext cx="1770703" cy="3138149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Структурный классификатор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D:\Docs\Семинары\Pics\Omnifont\diff_level.jpg"/>
          <p:cNvPicPr>
            <a:picLocks noChangeAspect="1" noChangeArrowheads="1"/>
          </p:cNvPicPr>
          <p:nvPr/>
        </p:nvPicPr>
        <p:blipFill rotWithShape="1">
          <a:blip r:embed="rId3" cstate="print"/>
          <a:srcRect l="4141" t="9590" r="63554" b="41910"/>
          <a:stretch/>
        </p:blipFill>
        <p:spPr bwMode="auto">
          <a:xfrm>
            <a:off x="1685510" y="2573905"/>
            <a:ext cx="1755195" cy="2115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D:\Docs\Семинары\Pics\Omnifont\diff_level.jpg"/>
          <p:cNvPicPr>
            <a:picLocks noChangeAspect="1" noChangeArrowheads="1"/>
          </p:cNvPicPr>
          <p:nvPr/>
        </p:nvPicPr>
        <p:blipFill rotWithShape="1">
          <a:blip r:embed="rId3" cstate="print"/>
          <a:srcRect l="42244" t="9676" r="26281" b="41824"/>
          <a:stretch/>
        </p:blipFill>
        <p:spPr bwMode="auto">
          <a:xfrm>
            <a:off x="4340805" y="2573905"/>
            <a:ext cx="1710190" cy="2115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50" y="-6641"/>
            <a:ext cx="3954450" cy="6888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90" y="323655"/>
            <a:ext cx="1000755" cy="2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"/>
          <a:stretch/>
        </p:blipFill>
        <p:spPr>
          <a:xfrm>
            <a:off x="0" y="12357"/>
            <a:ext cx="4635011" cy="68456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6050" y="3945248"/>
            <a:ext cx="3915435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ば ぱ ぼ ぽ ほ け 社 は げ 世 S 什 せ ぉ 旧 a た 女 々 な 七 カ 上 だ t 也 ぁ む 色 ち 去 き ま を も 右 屯 电 か 丸 九 止 が ガ # キ ひ び ん * ホ る 巧 是 ゎ ね れ 打 枚 札 礼 吾 ぎ さ 倉 含 寺 友 安 宏 芝 查 支 左 仑 者 李 妾 吉 音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76435" y="3799407"/>
            <a:ext cx="3915435" cy="22848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ounded Rectangle 7"/>
          <p:cNvSpPr/>
          <p:nvPr/>
        </p:nvSpPr>
        <p:spPr>
          <a:xfrm>
            <a:off x="6524581" y="1088392"/>
            <a:ext cx="3732274" cy="23167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6491739" y="1266141"/>
            <a:ext cx="367510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間 問 聞 閒 閭 閱 開 関 閣 閤 閩 閻 鬨 闊 闆 閨 闘 閉 闇 閑 關 岡 固 画 国 園 國 圓 図 團 圃 函 面 囿 圍 围 困 囲 圈 回 因 而 圏 园 圆 团 圉 同 商 西 周 · 川 苗 思 兩 月 闲 再 角 甬 向 圖 间 罔 巨 自 団 用 片 貝 戸 甩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753"/>
            <a:ext cx="4635011" cy="6868136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5141" y="1769774"/>
            <a:ext cx="4155674" cy="36240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08771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99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Calibri"/>
              </a:rPr>
              <a:t>Дифференциальная классификация несколькими простыми сетями</a:t>
            </a:r>
          </a:p>
        </p:txBody>
      </p:sp>
    </p:spTree>
    <p:extLst>
      <p:ext uri="{BB962C8B-B14F-4D97-AF65-F5344CB8AC3E}">
        <p14:creationId xmlns:p14="http://schemas.microsoft.com/office/powerpoint/2010/main" val="11077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Выделение дифференциальных множеств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834880" cy="48531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Стоим специальный взвешенный неориентированный «граф путаниц»</a:t>
            </a:r>
          </a:p>
          <a:p>
            <a:pPr lvl="1"/>
            <a:r>
              <a:rPr lang="ru-RU" dirty="0" smtClean="0"/>
              <a:t>Производим сбор статистики текущего алгоритма распознавания</a:t>
            </a:r>
          </a:p>
          <a:p>
            <a:pPr lvl="1"/>
            <a:r>
              <a:rPr lang="ru-RU" dirty="0" smtClean="0"/>
              <a:t>Обращаем внимание на все списки вариантов, попадающие на сортировку вторым уровнем</a:t>
            </a:r>
          </a:p>
          <a:p>
            <a:pPr lvl="1"/>
            <a:r>
              <a:rPr lang="ru-RU" dirty="0" smtClean="0"/>
              <a:t>Вершины графа – графемы</a:t>
            </a:r>
          </a:p>
          <a:p>
            <a:pPr lvl="1"/>
            <a:r>
              <a:rPr lang="ru-RU" dirty="0" smtClean="0"/>
              <a:t>Вес ребра графа – показывает сколько раз 2 графемы встречались в одном списке вариантов</a:t>
            </a:r>
          </a:p>
          <a:p>
            <a:r>
              <a:rPr lang="ru-RU" dirty="0" smtClean="0"/>
              <a:t>По сути задача сведена к задаче максимального покрытия взвешенного графа множествами вершин</a:t>
            </a:r>
          </a:p>
          <a:p>
            <a:pPr lvl="1"/>
            <a:r>
              <a:rPr lang="ru-RU" dirty="0" smtClean="0"/>
              <a:t>Является </a:t>
            </a:r>
            <a:r>
              <a:rPr lang="en-US" dirty="0" smtClean="0"/>
              <a:t>NP-</a:t>
            </a:r>
            <a:r>
              <a:rPr lang="ru-RU" dirty="0" smtClean="0"/>
              <a:t>полной</a:t>
            </a:r>
          </a:p>
          <a:p>
            <a:pPr lvl="1"/>
            <a:r>
              <a:rPr lang="ru-RU" dirty="0" smtClean="0"/>
              <a:t>Может решаться жадным алгоритмом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96" y="1099330"/>
            <a:ext cx="3285365" cy="52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Когда нужна поддержка второго уровня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2657926"/>
            <a:ext cx="8218488" cy="2394266"/>
          </a:xfrm>
        </p:spPr>
        <p:txBody>
          <a:bodyPr/>
          <a:lstStyle/>
          <a:p>
            <a:r>
              <a:rPr lang="ru-RU" dirty="0" smtClean="0"/>
              <a:t>Лучший вариант, до распознавания сетью: </a:t>
            </a:r>
            <a:r>
              <a:rPr lang="ja-JP" altLang="en-US" sz="3600" dirty="0"/>
              <a:t>諾</a:t>
            </a:r>
            <a:r>
              <a:rPr lang="ru-RU" altLang="ja-JP" dirty="0" smtClean="0"/>
              <a:t> </a:t>
            </a:r>
          </a:p>
          <a:p>
            <a:r>
              <a:rPr lang="ru-RU" altLang="ja-JP" dirty="0" smtClean="0"/>
              <a:t>Правильный, проставленный сетью: </a:t>
            </a:r>
            <a:r>
              <a:rPr lang="ja-JP" altLang="en-US" sz="3600" dirty="0"/>
              <a:t>語</a:t>
            </a:r>
            <a:endParaRPr lang="ru-RU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27" y="953725"/>
            <a:ext cx="7155795" cy="182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5237700"/>
            <a:ext cx="5438775" cy="155257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35561" y="4478720"/>
            <a:ext cx="7831765" cy="11885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ru-RU" sz="3200" dirty="0"/>
              <a:t>Когда поддержка второго уровня не нужна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626715" y="5483840"/>
            <a:ext cx="256528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Обучаем классификатор – критерий запуска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применения в европейской модели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Добавление алгоритма в среднем исправляет 1</a:t>
            </a:r>
            <a:r>
              <a:rPr lang="en-US" dirty="0" smtClean="0"/>
              <a:t>0,5</a:t>
            </a:r>
            <a:r>
              <a:rPr lang="ru-RU" dirty="0" smtClean="0"/>
              <a:t>% ошибок со средним замедлением по времени в</a:t>
            </a:r>
            <a:r>
              <a:rPr lang="en-US" dirty="0" smtClean="0"/>
              <a:t> </a:t>
            </a:r>
            <a:r>
              <a:rPr lang="ru-RU" dirty="0" smtClean="0"/>
              <a:t>3</a:t>
            </a:r>
            <a:r>
              <a:rPr lang="en-US" dirty="0" smtClean="0"/>
              <a:t>%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Стал заменой структурному классификатору, решающего ту же задачу, исправляя </a:t>
            </a:r>
            <a:r>
              <a:rPr lang="en-US" dirty="0"/>
              <a:t>7</a:t>
            </a:r>
            <a:r>
              <a:rPr lang="ru-RU" dirty="0" smtClean="0"/>
              <a:t>% ошибок при замедлении в 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44" y="3564016"/>
            <a:ext cx="57150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Подтверждающий классификатор на основе </a:t>
            </a:r>
            <a:r>
              <a:rPr lang="ru-RU" dirty="0" err="1" smtClean="0"/>
              <a:t>свёрточной</a:t>
            </a:r>
            <a:r>
              <a:rPr lang="ru-RU" dirty="0" smtClean="0"/>
              <a:t> </a:t>
            </a:r>
            <a:r>
              <a:rPr lang="ru-RU" dirty="0" err="1" smtClean="0"/>
              <a:t>нейросети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50" y="2812431"/>
            <a:ext cx="8389553" cy="23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Большой алфавит и нейронные сети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4" y="1493785"/>
            <a:ext cx="8145905" cy="4959551"/>
          </a:xfrm>
        </p:spPr>
        <p:txBody>
          <a:bodyPr/>
          <a:lstStyle/>
          <a:p>
            <a:r>
              <a:rPr lang="ru-RU" dirty="0" smtClean="0"/>
              <a:t>Дифференциальная классификация простыми сетями плохо работает для больших путающихся алфавитов: японский и китайский</a:t>
            </a:r>
          </a:p>
          <a:p>
            <a:r>
              <a:rPr lang="ru-RU" dirty="0" smtClean="0"/>
              <a:t>Одна сеть для распознавания всех символов работает </a:t>
            </a:r>
            <a:r>
              <a:rPr lang="ru-RU" dirty="0" smtClean="0"/>
              <a:t>3-5</a:t>
            </a:r>
            <a:r>
              <a:rPr lang="ru-RU" dirty="0" smtClean="0"/>
              <a:t> </a:t>
            </a:r>
            <a:r>
              <a:rPr lang="ru-RU" dirty="0" err="1" smtClean="0"/>
              <a:t>мс</a:t>
            </a:r>
            <a:r>
              <a:rPr lang="ru-RU" dirty="0" smtClean="0"/>
              <a:t> на символ для получения конкурентоспособного качества – неприменимо</a:t>
            </a:r>
          </a:p>
          <a:p>
            <a:r>
              <a:rPr lang="ru-RU" dirty="0" smtClean="0"/>
              <a:t>Финальный </a:t>
            </a:r>
            <a:r>
              <a:rPr lang="ru-RU" dirty="0" err="1" smtClean="0"/>
              <a:t>полносвязный</a:t>
            </a:r>
            <a:r>
              <a:rPr lang="ru-RU" dirty="0" smtClean="0"/>
              <a:t> слой имеет порядка 10000 выходов – плохо во многих смыслах</a:t>
            </a:r>
          </a:p>
          <a:p>
            <a:r>
              <a:rPr lang="ru-RU" dirty="0" smtClean="0"/>
              <a:t>Сеть только для извлечения признаков всё так же будет работать очень долго, если требуется представительность этих признаков на всех символах алфавита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11" y="1223755"/>
            <a:ext cx="2160583" cy="50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Двухуровная</a:t>
            </a:r>
            <a:r>
              <a:rPr lang="ru-RU" dirty="0" smtClean="0"/>
              <a:t> модель </a:t>
            </a:r>
            <a:r>
              <a:rPr lang="ru-RU" dirty="0" err="1" smtClean="0"/>
              <a:t>нейросетевого</a:t>
            </a:r>
            <a:r>
              <a:rPr lang="ru-RU" dirty="0" smtClean="0"/>
              <a:t> распознавания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550" y="1223755"/>
            <a:ext cx="8100000" cy="3723804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Разбить алфавит на группы символов, обучить одну сеть различать различные группы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Обучить набор сетей второго уровня распознавать символы в рамках каждой группы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Итоговая классификация: первая сеть выбирает множество, вторая производит конечную классификаци</a:t>
            </a:r>
            <a:r>
              <a:rPr lang="ru-RU" dirty="0"/>
              <a:t>ю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68" y="3844510"/>
            <a:ext cx="5405486" cy="20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Предлагаемый алгоритм построения модели: обучение первого уровня</a:t>
            </a:r>
            <a:r>
              <a:rPr lang="en-US" dirty="0" smtClean="0"/>
              <a:t> (</a:t>
            </a:r>
            <a:r>
              <a:rPr lang="ru-RU" dirty="0" smtClean="0"/>
              <a:t>«выборщика»)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475" y="2146719"/>
            <a:ext cx="5940661" cy="3892571"/>
          </a:xfrm>
        </p:spPr>
        <p:txBody>
          <a:bodyPr>
            <a:normAutofit fontScale="77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Обучим </a:t>
            </a:r>
            <a:r>
              <a:rPr lang="ru-RU" dirty="0" err="1" smtClean="0"/>
              <a:t>нейросетевой</a:t>
            </a:r>
            <a:r>
              <a:rPr lang="ru-RU" dirty="0" smtClean="0"/>
              <a:t> классификатор на все символы алфавита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Построим на его основе экстрактор признаков (например, удалив последний слой)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Произведём кластеризацию некоторой базы символов в этом пространстве (нормируя изначально вектор признаков) – например </a:t>
            </a:r>
            <a:r>
              <a:rPr lang="en-US" dirty="0" err="1" smtClean="0"/>
              <a:t>KMeans</a:t>
            </a:r>
            <a:endParaRPr lang="en-US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Определим для каждой графемы доминирующий кластер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Полученные множества графем используем как целевые для обучения классификатора первого уровня. Один класс классификатора первого уровня – соответствующее множество графем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195" y="2258870"/>
            <a:ext cx="3739252" cy="27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488" y="884718"/>
            <a:ext cx="10614288" cy="5604623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компаний </a:t>
            </a:r>
            <a:r>
              <a:rPr lang="en-US" dirty="0" smtClean="0"/>
              <a:t>ABBYY</a:t>
            </a:r>
            <a:endParaRPr lang="ru-RU" dirty="0"/>
          </a:p>
        </p:txBody>
      </p:sp>
      <p:sp>
        <p:nvSpPr>
          <p:cNvPr id="25" name="Title 8"/>
          <p:cNvSpPr txBox="1">
            <a:spLocks/>
          </p:cNvSpPr>
          <p:nvPr/>
        </p:nvSpPr>
        <p:spPr>
          <a:xfrm>
            <a:off x="3528100" y="3416967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HQ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США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30" name="Title 8"/>
          <p:cNvSpPr txBox="1">
            <a:spLocks/>
          </p:cNvSpPr>
          <p:nvPr/>
        </p:nvSpPr>
        <p:spPr>
          <a:xfrm>
            <a:off x="6896995" y="2867702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HQ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Европа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31" name="Title 8"/>
          <p:cNvSpPr txBox="1">
            <a:spLocks/>
          </p:cNvSpPr>
          <p:nvPr/>
        </p:nvSpPr>
        <p:spPr>
          <a:xfrm>
            <a:off x="7282465" y="3054905"/>
            <a:ext cx="2353928" cy="2030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HQ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Восточная Европа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sp>
        <p:nvSpPr>
          <p:cNvPr id="32" name="Title 8"/>
          <p:cNvSpPr txBox="1">
            <a:spLocks/>
          </p:cNvSpPr>
          <p:nvPr/>
        </p:nvSpPr>
        <p:spPr>
          <a:xfrm>
            <a:off x="7596167" y="2344506"/>
            <a:ext cx="3495388" cy="4244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Международный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HQ,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Россия, </a:t>
            </a: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3A,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 </a:t>
            </a:r>
            <a:r>
              <a:rPr kumimoji="0" lang="ru-RU" sz="1067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(Азия, Африка, Северная Америка)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2966296"/>
            <a:ext cx="133176" cy="122661"/>
          </a:xfrm>
          <a:prstGeom prst="rect">
            <a:avLst/>
          </a:prstGeom>
        </p:spPr>
      </p:pic>
      <p:sp>
        <p:nvSpPr>
          <p:cNvPr id="27" name="Title 8"/>
          <p:cNvSpPr txBox="1">
            <a:spLocks/>
          </p:cNvSpPr>
          <p:nvPr/>
        </p:nvSpPr>
        <p:spPr>
          <a:xfrm>
            <a:off x="4468595" y="2948947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Канада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217" y="5366563"/>
            <a:ext cx="133176" cy="122661"/>
          </a:xfrm>
          <a:prstGeom prst="rect">
            <a:avLst/>
          </a:prstGeom>
        </p:spPr>
      </p:pic>
      <p:sp>
        <p:nvSpPr>
          <p:cNvPr id="33" name="Title 8"/>
          <p:cNvSpPr txBox="1">
            <a:spLocks/>
          </p:cNvSpPr>
          <p:nvPr/>
        </p:nvSpPr>
        <p:spPr>
          <a:xfrm>
            <a:off x="10219431" y="5217055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Австралия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623" y="3724668"/>
            <a:ext cx="133176" cy="122661"/>
          </a:xfrm>
          <a:prstGeom prst="rect">
            <a:avLst/>
          </a:prstGeom>
        </p:spPr>
      </p:pic>
      <p:sp>
        <p:nvSpPr>
          <p:cNvPr id="35" name="Title 8"/>
          <p:cNvSpPr txBox="1">
            <a:spLocks/>
          </p:cNvSpPr>
          <p:nvPr/>
        </p:nvSpPr>
        <p:spPr>
          <a:xfrm>
            <a:off x="10056440" y="3707319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Тайвань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6467" y="3314191"/>
            <a:ext cx="133176" cy="122661"/>
          </a:xfrm>
          <a:prstGeom prst="rect">
            <a:avLst/>
          </a:prstGeom>
        </p:spPr>
      </p:pic>
      <p:sp>
        <p:nvSpPr>
          <p:cNvPr id="37" name="Title 8"/>
          <p:cNvSpPr txBox="1">
            <a:spLocks/>
          </p:cNvSpPr>
          <p:nvPr/>
        </p:nvSpPr>
        <p:spPr>
          <a:xfrm>
            <a:off x="10469262" y="3296842"/>
            <a:ext cx="918457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Япония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948" y="3794244"/>
            <a:ext cx="133176" cy="122661"/>
          </a:xfrm>
          <a:prstGeom prst="rect">
            <a:avLst/>
          </a:prstGeom>
        </p:spPr>
      </p:pic>
      <p:sp>
        <p:nvSpPr>
          <p:cNvPr id="39" name="Title 8"/>
          <p:cNvSpPr txBox="1">
            <a:spLocks/>
          </p:cNvSpPr>
          <p:nvPr/>
        </p:nvSpPr>
        <p:spPr>
          <a:xfrm>
            <a:off x="8189652" y="3757604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Дубай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709" y="3495771"/>
            <a:ext cx="133176" cy="122661"/>
          </a:xfrm>
          <a:prstGeom prst="rect">
            <a:avLst/>
          </a:prstGeom>
        </p:spPr>
      </p:pic>
      <p:sp>
        <p:nvSpPr>
          <p:cNvPr id="41" name="Title 8"/>
          <p:cNvSpPr txBox="1">
            <a:spLocks/>
          </p:cNvSpPr>
          <p:nvPr/>
        </p:nvSpPr>
        <p:spPr>
          <a:xfrm>
            <a:off x="7476153" y="3476862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Кипр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365" y="2886292"/>
            <a:ext cx="133176" cy="122661"/>
          </a:xfrm>
          <a:prstGeom prst="rect">
            <a:avLst/>
          </a:prstGeom>
        </p:spPr>
      </p:pic>
      <p:sp>
        <p:nvSpPr>
          <p:cNvPr id="45" name="Title 8"/>
          <p:cNvSpPr txBox="1">
            <a:spLocks/>
          </p:cNvSpPr>
          <p:nvPr/>
        </p:nvSpPr>
        <p:spPr>
          <a:xfrm>
            <a:off x="5771865" y="2662080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Великобритания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469" y="3318484"/>
            <a:ext cx="133176" cy="122661"/>
          </a:xfrm>
          <a:prstGeom prst="rect">
            <a:avLst/>
          </a:prstGeom>
        </p:spPr>
      </p:pic>
      <p:sp>
        <p:nvSpPr>
          <p:cNvPr id="47" name="Title 8"/>
          <p:cNvSpPr txBox="1">
            <a:spLocks/>
          </p:cNvSpPr>
          <p:nvPr/>
        </p:nvSpPr>
        <p:spPr>
          <a:xfrm>
            <a:off x="6018964" y="3188974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Испания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61" y="3131334"/>
            <a:ext cx="133176" cy="122661"/>
          </a:xfrm>
          <a:prstGeom prst="rect">
            <a:avLst/>
          </a:prstGeom>
        </p:spPr>
      </p:pic>
      <p:sp>
        <p:nvSpPr>
          <p:cNvPr id="49" name="Title 8"/>
          <p:cNvSpPr txBox="1">
            <a:spLocks/>
          </p:cNvSpPr>
          <p:nvPr/>
        </p:nvSpPr>
        <p:spPr>
          <a:xfrm>
            <a:off x="6020560" y="2996808"/>
            <a:ext cx="2057256" cy="1921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kern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ABBYY </a:t>
            </a:r>
            <a:r>
              <a:rPr kumimoji="0" lang="ru-RU" sz="1067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j-ea"/>
              </a:rPr>
              <a:t>Франция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j-ea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384" y="2303945"/>
            <a:ext cx="234537" cy="2156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934" y="3010533"/>
            <a:ext cx="234537" cy="2156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598" y="2812521"/>
            <a:ext cx="234537" cy="2156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798" y="3369044"/>
            <a:ext cx="234537" cy="2156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21" y="3337127"/>
            <a:ext cx="1112075" cy="1126988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560386" y="4416190"/>
            <a:ext cx="3690940" cy="2073151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1250+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сотрудников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офисах,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расположенных 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странах,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обслуживают клиентов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ABBYY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200+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60C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странах и территориях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552384" y="6453336"/>
            <a:ext cx="2304256" cy="288032"/>
          </a:xfrm>
        </p:spPr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Предлагаемый алгоритм построения модели: обучение </a:t>
            </a:r>
            <a:r>
              <a:rPr lang="ru-RU" dirty="0" smtClean="0"/>
              <a:t>второго </a:t>
            </a:r>
            <a:r>
              <a:rPr lang="ru-RU" dirty="0"/>
              <a:t>уровня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Используем обученную сеть для фактического построения множеств второго уровня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Выбираем некоторую выделенную базу с символами, помечаем каждое изображение меткой «выборщика»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Если по доле хотя бы </a:t>
            </a:r>
            <a:r>
              <a:rPr lang="en-US" dirty="0" smtClean="0"/>
              <a:t>eps </a:t>
            </a:r>
            <a:r>
              <a:rPr lang="ru-RU" dirty="0" smtClean="0"/>
              <a:t>изображений данной графемы относились</a:t>
            </a:r>
            <a:r>
              <a:rPr lang="en-US" dirty="0" smtClean="0"/>
              <a:t> </a:t>
            </a:r>
            <a:r>
              <a:rPr lang="ru-RU" dirty="0" smtClean="0"/>
              <a:t>«выборщиком» к множеству </a:t>
            </a:r>
            <a:r>
              <a:rPr lang="en-US" dirty="0" err="1" smtClean="0"/>
              <a:t>i</a:t>
            </a:r>
            <a:r>
              <a:rPr lang="ru-RU" dirty="0" smtClean="0"/>
              <a:t>, то мы добавляем графему к множеству </a:t>
            </a:r>
            <a:r>
              <a:rPr lang="en-US" dirty="0"/>
              <a:t>i</a:t>
            </a:r>
            <a:endParaRPr lang="en-US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eps – </a:t>
            </a:r>
            <a:r>
              <a:rPr lang="ru-RU" dirty="0" smtClean="0"/>
              <a:t>баланс между скоростью и качеством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На полученных множествах обучаем итоговые классификаторы второго уровня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76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ru-RU" dirty="0" err="1" smtClean="0"/>
              <a:t>кластерицая</a:t>
            </a:r>
            <a:r>
              <a:rPr lang="ru-RU" dirty="0" smtClean="0"/>
              <a:t> и пополнение?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Кластеризация выделяет неплохие разделимые множества похожих символов</a:t>
            </a:r>
            <a:endParaRPr lang="en-US" dirty="0" smtClean="0"/>
          </a:p>
          <a:p>
            <a:pPr algn="ctr"/>
            <a:r>
              <a:rPr lang="ru-RU" dirty="0" smtClean="0"/>
              <a:t>R </a:t>
            </a:r>
            <a:r>
              <a:rPr lang="en-US" dirty="0"/>
              <a:t>貝 身 昼 員 尺 只 员 </a:t>
            </a:r>
            <a:endParaRPr lang="ru-RU" dirty="0"/>
          </a:p>
          <a:p>
            <a:pPr algn="ctr"/>
            <a:r>
              <a:rPr lang="en-US" dirty="0"/>
              <a:t>休 泳 汰 昧 沫 弥 淋 冰 沛 沐 洙 牀 汴 沬 浓 </a:t>
            </a:r>
            <a:endParaRPr lang="ru-RU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眼 硯 覗 睨 覘 赧 跟 踉 靦 嘏 龈 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侈 佞 餒 傻 绥 谬 辍 钗 锡 锣 馁 </a:t>
            </a:r>
            <a:endParaRPr lang="ru-RU" dirty="0"/>
          </a:p>
          <a:p>
            <a:pPr algn="ctr"/>
            <a:r>
              <a:rPr lang="en-US" dirty="0"/>
              <a:t>績 絹 緯 韻 輯 嶺 楫 緝 緡 繽 褂 缉 辑 </a:t>
            </a:r>
            <a:endParaRPr lang="ru-RU" dirty="0"/>
          </a:p>
          <a:p>
            <a:pPr algn="ctr"/>
            <a:r>
              <a:rPr lang="en-US" dirty="0"/>
              <a:t>節 命 筋 飾 窮 箭 簸 爺 侖 會 兪 飭 篩 俞 巅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После пополнения к каждому множеству добавляются похожие символы</a:t>
            </a:r>
            <a:r>
              <a:rPr lang="ru-RU" dirty="0"/>
              <a:t> </a:t>
            </a:r>
            <a:endParaRPr lang="ru-RU" dirty="0" smtClean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根 服 眼 眠 脱 隈 硯 覗 睨 覘 赧 跟 踉 輙 靦 嘏 报 龈  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Двухуровневая модель </a:t>
            </a:r>
            <a:r>
              <a:rPr lang="ru-RU" dirty="0" err="1" smtClean="0"/>
              <a:t>нейросетевого</a:t>
            </a:r>
            <a:r>
              <a:rPr lang="ru-RU" dirty="0" smtClean="0"/>
              <a:t> распознавания – результаты для японского и китайского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1026" name="Char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10" y="1898830"/>
            <a:ext cx="8741708" cy="4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16" y="1937306"/>
            <a:ext cx="4924425" cy="3800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Рекуррентные нейронные </a:t>
            </a:r>
            <a:r>
              <a:rPr lang="ru-RU" dirty="0" smtClean="0"/>
              <a:t>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5460" y="4554125"/>
            <a:ext cx="2610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Обычно используют «умные» ячейки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LSTM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4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Символьная языковая модель на рекуррентной сети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 вход: последовательность </a:t>
            </a:r>
            <a:r>
              <a:rPr lang="ru-RU" dirty="0" err="1" smtClean="0"/>
              <a:t>эмбеддингов</a:t>
            </a:r>
            <a:r>
              <a:rPr lang="ru-RU" dirty="0" smtClean="0"/>
              <a:t> (условных векторов) уже распознанных символов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Различают </a:t>
            </a:r>
            <a:r>
              <a:rPr lang="ru-RU" dirty="0" smtClean="0"/>
              <a:t>проверочную и генеративную символьные модели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91000" y="3543946"/>
            <a:ext cx="759863" cy="4256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LSTM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6326" y="3992717"/>
            <a:ext cx="2295255" cy="1396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Lookup Table: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 -&gt; </a:t>
            </a:r>
            <a:r>
              <a:rPr lang="ru-RU" dirty="0">
                <a:solidFill>
                  <a:schemeClr val="tx1"/>
                </a:solidFill>
              </a:rPr>
              <a:t>(0</a:t>
            </a:r>
            <a:r>
              <a:rPr lang="en-US" dirty="0">
                <a:solidFill>
                  <a:schemeClr val="tx1"/>
                </a:solidFill>
              </a:rPr>
              <a:t>.5, 0.231, …. 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 -&gt; (0.6, 0.234, …. 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….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0596" y="2753926"/>
            <a:ext cx="2115235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en-US" dirty="0"/>
              <a:t>|</a:t>
            </a:r>
            <a:r>
              <a:rPr lang="ru-RU" dirty="0"/>
              <a:t>р</a:t>
            </a:r>
            <a:r>
              <a:rPr lang="en-US" dirty="0"/>
              <a:t>|</a:t>
            </a:r>
            <a:r>
              <a:rPr lang="ru-RU" dirty="0"/>
              <a:t>а</a:t>
            </a:r>
            <a:r>
              <a:rPr lang="en-US" dirty="0"/>
              <a:t>|</a:t>
            </a:r>
            <a:r>
              <a:rPr lang="ru-RU" dirty="0"/>
              <a:t>в</a:t>
            </a:r>
            <a:r>
              <a:rPr lang="en-US" dirty="0"/>
              <a:t>|</a:t>
            </a:r>
            <a:r>
              <a:rPr lang="ru-RU" dirty="0"/>
              <a:t>о</a:t>
            </a:r>
            <a:r>
              <a:rPr lang="en-US" dirty="0"/>
              <a:t>|</a:t>
            </a:r>
            <a:r>
              <a:rPr lang="ru-RU" dirty="0"/>
              <a:t>в</a:t>
            </a:r>
            <a:r>
              <a:rPr lang="en-US" dirty="0"/>
              <a:t>|…</a:t>
            </a:r>
            <a:endParaRPr lang="ru-RU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4565831" y="2938592"/>
            <a:ext cx="675075" cy="59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4641581" y="3983360"/>
            <a:ext cx="599325" cy="70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48061" y="3458617"/>
            <a:ext cx="943463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Feature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Vectors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2" idx="3"/>
            <a:endCxn id="5" idx="1"/>
          </p:cNvCxnSpPr>
          <p:nvPr/>
        </p:nvCxnSpPr>
        <p:spPr>
          <a:xfrm flipV="1">
            <a:off x="6170940" y="3756771"/>
            <a:ext cx="735150" cy="40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</p:cNvCxnSpPr>
          <p:nvPr/>
        </p:nvCxnSpPr>
        <p:spPr>
          <a:xfrm flipV="1">
            <a:off x="7635772" y="3756770"/>
            <a:ext cx="10525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688289" y="3487436"/>
            <a:ext cx="315035" cy="5409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748979" y="3724736"/>
            <a:ext cx="193652" cy="101241"/>
          </a:xfrm>
          <a:custGeom>
            <a:avLst/>
            <a:gdLst>
              <a:gd name="connsiteX0" fmla="*/ 0 w 193652"/>
              <a:gd name="connsiteY0" fmla="*/ 83281 h 101241"/>
              <a:gd name="connsiteX1" fmla="*/ 101600 w 193652"/>
              <a:gd name="connsiteY1" fmla="*/ 95981 h 101241"/>
              <a:gd name="connsiteX2" fmla="*/ 101600 w 193652"/>
              <a:gd name="connsiteY2" fmla="*/ 7081 h 101241"/>
              <a:gd name="connsiteX3" fmla="*/ 190500 w 193652"/>
              <a:gd name="connsiteY3" fmla="*/ 7081 h 101241"/>
              <a:gd name="connsiteX4" fmla="*/ 165100 w 193652"/>
              <a:gd name="connsiteY4" fmla="*/ 19781 h 10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52" h="101241">
                <a:moveTo>
                  <a:pt x="0" y="83281"/>
                </a:moveTo>
                <a:cubicBezTo>
                  <a:pt x="42333" y="95981"/>
                  <a:pt x="84667" y="108681"/>
                  <a:pt x="101600" y="95981"/>
                </a:cubicBezTo>
                <a:cubicBezTo>
                  <a:pt x="118533" y="83281"/>
                  <a:pt x="86783" y="21898"/>
                  <a:pt x="101600" y="7081"/>
                </a:cubicBezTo>
                <a:cubicBezTo>
                  <a:pt x="116417" y="-7736"/>
                  <a:pt x="179917" y="4964"/>
                  <a:pt x="190500" y="7081"/>
                </a:cubicBezTo>
                <a:cubicBezTo>
                  <a:pt x="201083" y="9198"/>
                  <a:pt x="183091" y="14489"/>
                  <a:pt x="165100" y="19781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Straight Arrow Connector 19"/>
          <p:cNvCxnSpPr>
            <a:stCxn id="5" idx="3"/>
          </p:cNvCxnSpPr>
          <p:nvPr/>
        </p:nvCxnSpPr>
        <p:spPr>
          <a:xfrm>
            <a:off x="7635771" y="3756770"/>
            <a:ext cx="1205534" cy="93401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841305" y="4879323"/>
            <a:ext cx="477596" cy="38472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 rot="16200000">
            <a:off x="8238701" y="4809405"/>
            <a:ext cx="1641921" cy="4256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0786" y="5843191"/>
            <a:ext cx="12601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1x1x120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2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Словная модель на рекуррентной сети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 сути то же самое, только на вход – вектора-</a:t>
            </a:r>
            <a:r>
              <a:rPr lang="ru-RU" sz="2000" dirty="0" err="1" smtClean="0"/>
              <a:t>эмбеддинги</a:t>
            </a:r>
            <a:r>
              <a:rPr lang="ru-RU" sz="2000" dirty="0" smtClean="0"/>
              <a:t> слов</a:t>
            </a:r>
          </a:p>
          <a:p>
            <a:r>
              <a:rPr lang="ru-RU" sz="2000" dirty="0" smtClean="0"/>
              <a:t>Генеративную модель в таком ключе строить уже крайне сложно: требует огромной матрицы на выходе</a:t>
            </a:r>
          </a:p>
          <a:p>
            <a:r>
              <a:rPr lang="ru-RU" sz="2000" dirty="0" smtClean="0"/>
              <a:t>Возможно комбинирование с символьной моделью: символьная может получать контекст от словной модели, как и словная модель может получать контекст от символьной – словно-символьная языковая модель</a:t>
            </a: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15310" y="4207958"/>
            <a:ext cx="759863" cy="4256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LSTM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65530" y="4656729"/>
            <a:ext cx="2800361" cy="1396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Lookup Table: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мама</a:t>
            </a:r>
            <a:r>
              <a:rPr lang="en-US" dirty="0">
                <a:solidFill>
                  <a:schemeClr val="tx1"/>
                </a:solidFill>
              </a:rPr>
              <a:t> -&gt; </a:t>
            </a:r>
            <a:r>
              <a:rPr lang="ru-RU" dirty="0">
                <a:solidFill>
                  <a:schemeClr val="tx1"/>
                </a:solidFill>
              </a:rPr>
              <a:t>(1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5, 0.23, …. )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рама</a:t>
            </a:r>
            <a:r>
              <a:rPr lang="en-US" dirty="0">
                <a:solidFill>
                  <a:schemeClr val="tx1"/>
                </a:solidFill>
              </a:rPr>
              <a:t>-&gt; (</a:t>
            </a:r>
            <a:r>
              <a:rPr lang="ru-RU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6, 0.34, …. 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….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7839" y="3635319"/>
            <a:ext cx="2115235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Мама </a:t>
            </a:r>
            <a:r>
              <a:rPr lang="en-US" dirty="0"/>
              <a:t>| </a:t>
            </a:r>
            <a:r>
              <a:rPr lang="ru-RU" dirty="0"/>
              <a:t>мыла </a:t>
            </a:r>
            <a:r>
              <a:rPr lang="en-US" dirty="0"/>
              <a:t>| …</a:t>
            </a:r>
            <a:endParaRPr lang="ru-RU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4623074" y="3819985"/>
            <a:ext cx="675075" cy="59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</p:cNvCxnSpPr>
          <p:nvPr/>
        </p:nvCxnSpPr>
        <p:spPr>
          <a:xfrm flipV="1">
            <a:off x="4665891" y="4647372"/>
            <a:ext cx="599324" cy="70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72371" y="4122629"/>
            <a:ext cx="943463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Feature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Vectors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10" idx="3"/>
            <a:endCxn id="5" idx="1"/>
          </p:cNvCxnSpPr>
          <p:nvPr/>
        </p:nvCxnSpPr>
        <p:spPr>
          <a:xfrm flipV="1">
            <a:off x="6195250" y="4420783"/>
            <a:ext cx="735150" cy="40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 flipV="1">
            <a:off x="7660082" y="4420782"/>
            <a:ext cx="10525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712599" y="4151448"/>
            <a:ext cx="315035" cy="5409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773289" y="4388748"/>
            <a:ext cx="193652" cy="101241"/>
          </a:xfrm>
          <a:custGeom>
            <a:avLst/>
            <a:gdLst>
              <a:gd name="connsiteX0" fmla="*/ 0 w 193652"/>
              <a:gd name="connsiteY0" fmla="*/ 83281 h 101241"/>
              <a:gd name="connsiteX1" fmla="*/ 101600 w 193652"/>
              <a:gd name="connsiteY1" fmla="*/ 95981 h 101241"/>
              <a:gd name="connsiteX2" fmla="*/ 101600 w 193652"/>
              <a:gd name="connsiteY2" fmla="*/ 7081 h 101241"/>
              <a:gd name="connsiteX3" fmla="*/ 190500 w 193652"/>
              <a:gd name="connsiteY3" fmla="*/ 7081 h 101241"/>
              <a:gd name="connsiteX4" fmla="*/ 165100 w 193652"/>
              <a:gd name="connsiteY4" fmla="*/ 19781 h 10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52" h="101241">
                <a:moveTo>
                  <a:pt x="0" y="83281"/>
                </a:moveTo>
                <a:cubicBezTo>
                  <a:pt x="42333" y="95981"/>
                  <a:pt x="84667" y="108681"/>
                  <a:pt x="101600" y="95981"/>
                </a:cubicBezTo>
                <a:cubicBezTo>
                  <a:pt x="118533" y="83281"/>
                  <a:pt x="86783" y="21898"/>
                  <a:pt x="101600" y="7081"/>
                </a:cubicBezTo>
                <a:cubicBezTo>
                  <a:pt x="116417" y="-7736"/>
                  <a:pt x="179917" y="4964"/>
                  <a:pt x="190500" y="7081"/>
                </a:cubicBezTo>
                <a:cubicBezTo>
                  <a:pt x="201083" y="9198"/>
                  <a:pt x="183091" y="14489"/>
                  <a:pt x="165100" y="19781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/>
          <p:cNvCxnSpPr>
            <a:stCxn id="5" idx="3"/>
          </p:cNvCxnSpPr>
          <p:nvPr/>
        </p:nvCxnSpPr>
        <p:spPr>
          <a:xfrm>
            <a:off x="7660081" y="4420782"/>
            <a:ext cx="1205534" cy="93401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865615" y="5543335"/>
            <a:ext cx="477596" cy="38472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16200000">
            <a:off x="8263011" y="5473417"/>
            <a:ext cx="1641921" cy="4256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3900" y="6523225"/>
            <a:ext cx="12601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1x1x</a:t>
            </a:r>
            <a:r>
              <a:rPr lang="ru-RU" dirty="0"/>
              <a:t>20000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1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идеальном мире будущего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Точки деления мы ищем не эвристически а с помощью </a:t>
            </a:r>
            <a:r>
              <a:rPr lang="ru-RU" dirty="0" err="1" smtClean="0"/>
              <a:t>свёрточной</a:t>
            </a:r>
            <a:r>
              <a:rPr lang="ru-RU" dirty="0" smtClean="0"/>
              <a:t> или рекуррентной сети</a:t>
            </a:r>
          </a:p>
          <a:p>
            <a:r>
              <a:rPr lang="ru-RU" dirty="0" smtClean="0"/>
              <a:t>Распознаём отдельные символы </a:t>
            </a:r>
            <a:r>
              <a:rPr lang="ru-RU" dirty="0" err="1" smtClean="0"/>
              <a:t>свёрточной</a:t>
            </a:r>
            <a:r>
              <a:rPr lang="ru-RU" dirty="0" smtClean="0"/>
              <a:t> сетью или двухуровневой </a:t>
            </a:r>
            <a:r>
              <a:rPr lang="ru-RU" dirty="0" err="1" smtClean="0"/>
              <a:t>нейросетевой</a:t>
            </a:r>
            <a:r>
              <a:rPr lang="ru-RU" dirty="0" smtClean="0"/>
              <a:t> моделью</a:t>
            </a:r>
          </a:p>
          <a:p>
            <a:r>
              <a:rPr lang="ru-RU" dirty="0" smtClean="0"/>
              <a:t>Варианты контекста оцениваем с помощью комбинированной словно-символьной языковой модели на основе рекуррентной сети</a:t>
            </a:r>
          </a:p>
          <a:p>
            <a:endParaRPr lang="ru-RU" dirty="0" smtClean="0"/>
          </a:p>
          <a:p>
            <a:r>
              <a:rPr lang="en-US" dirty="0" smtClean="0"/>
              <a:t>^ </a:t>
            </a:r>
            <a:r>
              <a:rPr lang="ru-RU" dirty="0" smtClean="0"/>
              <a:t>3 задачи, связанные в одну и каждая решается своей нейронной сетью</a:t>
            </a:r>
          </a:p>
          <a:p>
            <a:r>
              <a:rPr lang="ru-RU" dirty="0" smtClean="0"/>
              <a:t>А почему их не попробовать решать с помощью одной нейронной сети?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95" y="4558093"/>
            <a:ext cx="1845205" cy="18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EndToEnd</a:t>
            </a:r>
            <a:r>
              <a:rPr lang="ru-RU" dirty="0" smtClean="0"/>
              <a:t> </a:t>
            </a:r>
            <a:r>
              <a:rPr lang="ru-RU" dirty="0" smtClean="0"/>
              <a:t>распознавание</a:t>
            </a:r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46450" y="2146718"/>
            <a:ext cx="3576998" cy="3240000"/>
          </a:xfrm>
        </p:spPr>
        <p:txBody>
          <a:bodyPr>
            <a:normAutofit fontScale="850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На входе: изображение строки или фрагмента строки (печатного или рукописного текста)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На выходе: распознанный фрагмент (последовательность символов)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 smtClean="0"/>
              <a:t>Под капотом: нейронная сеть</a:t>
            </a:r>
            <a:r>
              <a:rPr lang="en-US" dirty="0" smtClean="0"/>
              <a:t> </a:t>
            </a:r>
            <a:r>
              <a:rPr lang="ru-RU" dirty="0" smtClean="0"/>
              <a:t>(с какой-то архитектурой)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061" y="2146717"/>
            <a:ext cx="4514850" cy="10429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298242" y="3344795"/>
            <a:ext cx="0" cy="843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7229" y="4205336"/>
            <a:ext cx="1004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Martini</a:t>
            </a:r>
            <a:endParaRPr lang="ru-RU" sz="2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80780" y="2488787"/>
            <a:ext cx="680702" cy="2417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6571" y="5204270"/>
            <a:ext cx="4410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 как произвести сопоставление между элементами входной строки и строковым выходом?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Функция выравнивания </a:t>
            </a:r>
            <a:r>
              <a:rPr lang="en-US" dirty="0" smtClean="0"/>
              <a:t>CTC –</a:t>
            </a:r>
            <a:r>
              <a:rPr lang="ru-RU" dirty="0" smtClean="0"/>
              <a:t> </a:t>
            </a:r>
            <a:r>
              <a:rPr lang="en-US" dirty="0"/>
              <a:t>Connectionist Temporal Classiﬁcation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99" y="1943836"/>
            <a:ext cx="8982490" cy="4342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7548" y="6404991"/>
            <a:ext cx="14482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[ICML, 2006]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32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Connectionist Temporal Classiﬁcation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530" y="1223755"/>
            <a:ext cx="8218488" cy="5004556"/>
          </a:xfrm>
        </p:spPr>
        <p:txBody>
          <a:bodyPr/>
          <a:lstStyle/>
          <a:p>
            <a:r>
              <a:rPr lang="ru-RU" dirty="0" smtClean="0"/>
              <a:t>По сути функция потерь, которая умеет работать по правилу </a:t>
            </a:r>
            <a:r>
              <a:rPr lang="en-US" dirty="0" err="1" smtClean="0"/>
              <a:t>manyToOne</a:t>
            </a:r>
            <a:endParaRPr lang="en-US" dirty="0" smtClean="0"/>
          </a:p>
          <a:p>
            <a:r>
              <a:rPr lang="ru-RU" dirty="0" smtClean="0"/>
              <a:t>Т.е. выход размера </a:t>
            </a:r>
            <a:r>
              <a:rPr lang="en-US" dirty="0" smtClean="0"/>
              <a:t>T &lt;= k (</a:t>
            </a:r>
            <a:r>
              <a:rPr lang="ru-RU" dirty="0" smtClean="0"/>
              <a:t>размер распознаваемой последовательности) умеет выравнивать так, чтобы их можно было сопоставить</a:t>
            </a:r>
          </a:p>
          <a:p>
            <a:r>
              <a:rPr lang="ru-RU" dirty="0" smtClean="0"/>
              <a:t>Изначально подход был предложен для звука, позже начали повсеместно использовать в </a:t>
            </a:r>
            <a:r>
              <a:rPr lang="en-US" dirty="0" smtClean="0"/>
              <a:t>OCR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61" y="4014065"/>
            <a:ext cx="88868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886950" y="6453188"/>
            <a:ext cx="2305050" cy="288925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56363"/>
            <a:ext cx="4700588" cy="365125"/>
          </a:xfrm>
        </p:spPr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30515" y="323655"/>
            <a:ext cx="409545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 лекции</a:t>
            </a:r>
          </a:p>
          <a:p>
            <a:endParaRPr lang="ru-RU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Постановка задачи </a:t>
            </a:r>
            <a:r>
              <a:rPr lang="en-US" dirty="0" smtClean="0"/>
              <a:t>OCR</a:t>
            </a:r>
            <a:endParaRPr lang="ru-RU" dirty="0" smtClean="0"/>
          </a:p>
          <a:p>
            <a:pPr marL="342900" indent="-342900">
              <a:buFontTx/>
              <a:buChar char="-"/>
            </a:pP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Традиционный подход к распознаванию символов</a:t>
            </a:r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Дифференциальная классификация с использованием нескольких нейронных сетей</a:t>
            </a:r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Двухуровневая </a:t>
            </a:r>
            <a:r>
              <a:rPr lang="ru-RU" dirty="0" err="1" smtClean="0"/>
              <a:t>нейросетевая</a:t>
            </a:r>
            <a:r>
              <a:rPr lang="ru-RU" dirty="0" smtClean="0"/>
              <a:t> модель распознавания для больших алфавитов</a:t>
            </a:r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r>
              <a:rPr lang="ru-RU" dirty="0" smtClean="0"/>
              <a:t>Словные и символьные языковые модели с использованием рекуррентных сетей</a:t>
            </a:r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r>
              <a:rPr lang="en-US" dirty="0" err="1" smtClean="0"/>
              <a:t>EndToEnd</a:t>
            </a:r>
            <a:r>
              <a:rPr lang="en-US" dirty="0" smtClean="0"/>
              <a:t> </a:t>
            </a:r>
            <a:r>
              <a:rPr lang="ru-RU" dirty="0" smtClean="0"/>
              <a:t>распознавание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9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Традиционное решение: использование </a:t>
            </a:r>
            <a:r>
              <a:rPr lang="en-US" dirty="0" smtClean="0"/>
              <a:t>2DLSTM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509" y="2404466"/>
            <a:ext cx="5350669" cy="23574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05" y="1673805"/>
            <a:ext cx="4434644" cy="3786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2576" y="5607751"/>
            <a:ext cx="2970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[NIPS, 2008]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0936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Более современное решение для печатного текста: </a:t>
            </a:r>
            <a:r>
              <a:rPr lang="en-US" dirty="0" smtClean="0"/>
              <a:t>1DLSTM</a:t>
            </a:r>
            <a:endParaRPr lang="ru-R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4830" y="4475368"/>
            <a:ext cx="3357563" cy="10501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68" y="1943836"/>
            <a:ext cx="3986213" cy="2035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4290" y="1842575"/>
            <a:ext cx="44859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/>
              <a:t>[High-Performance OCR for Printed English and </a:t>
            </a:r>
            <a:r>
              <a:rPr lang="en-US" sz="1350" dirty="0" err="1"/>
              <a:t>Fraktur</a:t>
            </a:r>
            <a:r>
              <a:rPr lang="en-US" sz="1350" dirty="0"/>
              <a:t> using LSTM Networks, ICDAR 2015]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26" y="2501048"/>
            <a:ext cx="4071938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Современное решение: использование </a:t>
            </a:r>
            <a:r>
              <a:rPr lang="en-US" dirty="0" smtClean="0"/>
              <a:t>CNN + 1DBLSTM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335" y="1910082"/>
            <a:ext cx="2541765" cy="3239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083388" y="1808821"/>
            <a:ext cx="506306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i="1" dirty="0"/>
              <a:t>[Handwriting Recognition with Large Multidimensional Long Short- Term Memory Recurrent Neural Networks, ICFHR 2016]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/>
              <a:t>[Combining Convolutional Neural Networks and LSTMs for Segmentation-Free OCR, ICDAR 2017]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/>
              <a:t>[Are Multidimensional Recurrent Layers Really Necessary for Handwritten Text Recognition?, ICDAR 2017]</a:t>
            </a:r>
            <a:endParaRPr lang="ru-RU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00" y="3417550"/>
            <a:ext cx="5569369" cy="19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нужно ли сворачивать печатный текст?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450" y="1842574"/>
            <a:ext cx="8100000" cy="3240000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[</a:t>
            </a:r>
            <a:r>
              <a:rPr lang="en-US" dirty="0"/>
              <a:t>High Performance Text Recognition using </a:t>
            </a:r>
            <a:r>
              <a:rPr lang="en-US" dirty="0" smtClean="0"/>
              <a:t>a Hybrid </a:t>
            </a:r>
            <a:r>
              <a:rPr lang="en-US" dirty="0"/>
              <a:t>Convolutional-LSTM </a:t>
            </a:r>
            <a:r>
              <a:rPr lang="en-US" dirty="0" smtClean="0"/>
              <a:t>Implementation, ICDAR 2017]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849" y="2659491"/>
            <a:ext cx="5306593" cy="2676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12" y="2733989"/>
            <a:ext cx="3697142" cy="280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Современная экзотика: </a:t>
            </a:r>
            <a:r>
              <a:rPr lang="en-US" dirty="0" smtClean="0"/>
              <a:t>CNN + SMDLSTM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450" y="1842574"/>
            <a:ext cx="8100000" cy="3544144"/>
          </a:xfrm>
        </p:spPr>
        <p:txBody>
          <a:bodyPr/>
          <a:lstStyle/>
          <a:p>
            <a:r>
              <a:rPr lang="en-US" dirty="0" smtClean="0"/>
              <a:t>[</a:t>
            </a:r>
            <a:r>
              <a:rPr lang="en-US" dirty="0"/>
              <a:t>Handwritten Chinese Text Recognition Using Separable </a:t>
            </a:r>
            <a:r>
              <a:rPr lang="en-US" dirty="0" smtClean="0"/>
              <a:t>Multi-Dimensional Recurrent </a:t>
            </a:r>
            <a:r>
              <a:rPr lang="en-US" dirty="0"/>
              <a:t>Neural </a:t>
            </a:r>
            <a:r>
              <a:rPr lang="en-US" dirty="0" smtClean="0"/>
              <a:t>Network, ICDAR 2017]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38" y="2757818"/>
            <a:ext cx="832961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Неявная языковая модель в </a:t>
            </a:r>
            <a:r>
              <a:rPr lang="en-US" dirty="0" smtClean="0"/>
              <a:t>end2end </a:t>
            </a:r>
            <a:r>
              <a:rPr lang="ru-RU" dirty="0" smtClean="0"/>
              <a:t>распознавании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898830"/>
            <a:ext cx="9451050" cy="3487890"/>
          </a:xfrm>
        </p:spPr>
        <p:txBody>
          <a:bodyPr/>
          <a:lstStyle/>
          <a:p>
            <a:r>
              <a:rPr lang="en-US" dirty="0" smtClean="0"/>
              <a:t>[</a:t>
            </a:r>
            <a:r>
              <a:rPr lang="en-US" dirty="0"/>
              <a:t>Implicit Language Model in LSTM for </a:t>
            </a:r>
            <a:r>
              <a:rPr lang="en-US" dirty="0" smtClean="0"/>
              <a:t>OCR, ICDAR 2017]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ABBYY Confidential</a:t>
            </a:r>
            <a:endParaRPr lang="ru-RU" smtClean="0"/>
          </a:p>
          <a:p>
            <a:r>
              <a:rPr lang="en-US" smtClean="0"/>
              <a:t> 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9" y="2620255"/>
            <a:ext cx="4580944" cy="1463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1" y="4352193"/>
            <a:ext cx="4779169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848" y="1705120"/>
            <a:ext cx="1614695" cy="25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Арабский: проблема с точками деления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Напоминание: точки деления для европейского выделялись по горизонтальной гистограмме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Пример строки в арабском языке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ony\Excie\GLD_2_cro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705" y="2348880"/>
            <a:ext cx="4320480" cy="1901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29" y="5142801"/>
            <a:ext cx="8621030" cy="4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применения </a:t>
            </a:r>
            <a:r>
              <a:rPr lang="en-US" dirty="0" err="1" smtClean="0"/>
              <a:t>EndToEnd</a:t>
            </a:r>
            <a:r>
              <a:rPr lang="en-US" dirty="0" smtClean="0"/>
              <a:t> </a:t>
            </a:r>
            <a:r>
              <a:rPr lang="ru-RU" dirty="0" smtClean="0"/>
              <a:t>для арабского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Заменили алгоритм распознавания фрагментов (ГЛД + распознавание дуг) на простую сеть, распознающую </a:t>
            </a:r>
            <a:r>
              <a:rPr lang="en-US" dirty="0" err="1" smtClean="0"/>
              <a:t>EndToEnd</a:t>
            </a:r>
            <a:r>
              <a:rPr lang="ru-RU" dirty="0" smtClean="0"/>
              <a:t> (</a:t>
            </a:r>
            <a:r>
              <a:rPr lang="en-US" dirty="0" smtClean="0"/>
              <a:t>CNN + LSTM + CTC)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568504"/>
              </p:ext>
            </p:extLst>
          </p:nvPr>
        </p:nvGraphicFramePr>
        <p:xfrm>
          <a:off x="4025770" y="2933945"/>
          <a:ext cx="4800600" cy="2621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7140">
                  <a:extLst>
                    <a:ext uri="{9D8B030D-6E8A-4147-A177-3AD203B41FA5}">
                      <a16:colId xmlns:a16="http://schemas.microsoft.com/office/drawing/2014/main" val="1297154183"/>
                    </a:ext>
                  </a:extLst>
                </a:gridCol>
                <a:gridCol w="734060">
                  <a:extLst>
                    <a:ext uri="{9D8B030D-6E8A-4147-A177-3AD203B41FA5}">
                      <a16:colId xmlns:a16="http://schemas.microsoft.com/office/drawing/2014/main" val="134115167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18503892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2231299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Counter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Change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Rel</a:t>
                      </a:r>
                      <a:r>
                        <a:rPr lang="ru-RU" sz="1100" dirty="0">
                          <a:effectLst/>
                        </a:rPr>
                        <a:t>. </a:t>
                      </a:r>
                      <a:r>
                        <a:rPr lang="ru-RU" sz="1100" dirty="0" err="1">
                          <a:effectLst/>
                        </a:rPr>
                        <a:t>Change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Change / Base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5322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(All errors)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-22 849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-40,2 %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-2,6058 %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9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Missed line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-7,2 %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-0,0058 %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3811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Extra line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-0,7 %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-0,0009 %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104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Missed symbol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2 792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+36,5 %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+0,3184 %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202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Extra symbol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-771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-39,9 %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-0,0879 %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00765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Missed punct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+173,8 %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+0,0462 %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89828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Extra punct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-59,7 %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-0,0154 %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33844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Recognition error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-12 023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-67,5 %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-1,3712 %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81902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Punct recognition error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-8,0 %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-0,0048 %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9469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Linear division error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-16 525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-74,9 %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-1,8846 %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2540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Missed vowel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3 509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+77,9 %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+0,4002 %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68496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Page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recognition</a:t>
                      </a:r>
                      <a:r>
                        <a:rPr lang="ru-RU" sz="1100" dirty="0">
                          <a:effectLst/>
                        </a:rPr>
                        <a:t> CPU </a:t>
                      </a:r>
                      <a:r>
                        <a:rPr lang="ru-RU" sz="1100" dirty="0" err="1">
                          <a:effectLst/>
                        </a:rPr>
                        <a:t>time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-256,45 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-15,1 %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-0,292 </a:t>
                      </a:r>
                      <a:r>
                        <a:rPr lang="ru-RU" sz="1100" dirty="0" err="1">
                          <a:effectLst/>
                        </a:rPr>
                        <a:t>ms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179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1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EndToEnd</a:t>
            </a:r>
            <a:r>
              <a:rPr lang="en-US" dirty="0" smtClean="0"/>
              <a:t> </a:t>
            </a:r>
            <a:r>
              <a:rPr lang="ru-RU" dirty="0" smtClean="0"/>
              <a:t>распознавание – будущее современного </a:t>
            </a:r>
            <a:r>
              <a:rPr lang="en-US" dirty="0" smtClean="0"/>
              <a:t>OCR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Явные плюсы:</a:t>
            </a:r>
          </a:p>
          <a:p>
            <a:r>
              <a:rPr lang="ru-RU" dirty="0" smtClean="0"/>
              <a:t>Быстрая поддержка новых языков</a:t>
            </a:r>
          </a:p>
          <a:p>
            <a:r>
              <a:rPr lang="ru-RU" dirty="0" smtClean="0"/>
              <a:t>Возможность генерации огромных синтетических выборок</a:t>
            </a:r>
          </a:p>
          <a:p>
            <a:r>
              <a:rPr lang="ru-RU" dirty="0" smtClean="0"/>
              <a:t>Высокое качество при сравнимо неплохом быстродействии</a:t>
            </a:r>
          </a:p>
          <a:p>
            <a:r>
              <a:rPr lang="ru-RU" dirty="0" smtClean="0"/>
              <a:t>Возможность запуска на </a:t>
            </a:r>
            <a:r>
              <a:rPr lang="en-US" dirty="0" smtClean="0"/>
              <a:t>GPU (</a:t>
            </a:r>
            <a:r>
              <a:rPr lang="ru-RU" dirty="0" smtClean="0"/>
              <a:t>в том числе мобильных устройств)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Текущий </a:t>
            </a:r>
            <a:r>
              <a:rPr lang="en-US" dirty="0" smtClean="0"/>
              <a:t>State Of the Art:</a:t>
            </a:r>
          </a:p>
          <a:p>
            <a:r>
              <a:rPr lang="ru-RU" dirty="0" smtClean="0"/>
              <a:t>Получают </a:t>
            </a:r>
            <a:r>
              <a:rPr lang="en-US" dirty="0" smtClean="0"/>
              <a:t>Seq2Seq </a:t>
            </a:r>
            <a:r>
              <a:rPr lang="ru-RU" dirty="0" smtClean="0"/>
              <a:t>модели с использованием </a:t>
            </a:r>
            <a:r>
              <a:rPr lang="en-US" dirty="0" smtClean="0"/>
              <a:t>Attention</a:t>
            </a:r>
            <a:r>
              <a:rPr lang="ru-RU" dirty="0" smtClean="0"/>
              <a:t> механизма</a:t>
            </a:r>
            <a:r>
              <a:rPr lang="en-US" dirty="0" smtClean="0"/>
              <a:t> </a:t>
            </a:r>
            <a:r>
              <a:rPr lang="ru-RU" dirty="0" smtClean="0"/>
              <a:t>с особыми функциями потерь (</a:t>
            </a:r>
            <a:r>
              <a:rPr lang="en-US" dirty="0" smtClean="0"/>
              <a:t>Edit Probability)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Открытые вопросы:</a:t>
            </a:r>
          </a:p>
          <a:p>
            <a:r>
              <a:rPr lang="ru-RU" dirty="0" smtClean="0"/>
              <a:t>Поиск прямоугольников символов одновременно с распознаванием</a:t>
            </a:r>
          </a:p>
          <a:p>
            <a:r>
              <a:rPr lang="ru-RU" dirty="0" smtClean="0"/>
              <a:t>Многоязычное распознавание (</a:t>
            </a:r>
            <a:r>
              <a:rPr lang="en-US" dirty="0" smtClean="0"/>
              <a:t>Multilingual OCR)</a:t>
            </a:r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16528" y="1823642"/>
            <a:ext cx="4219333" cy="1679851"/>
          </a:xfrm>
        </p:spPr>
        <p:txBody>
          <a:bodyPr/>
          <a:lstStyle/>
          <a:p>
            <a:r>
              <a:rPr lang="ru-RU" dirty="0" smtClean="0"/>
              <a:t>Спасибо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20398" y="4059238"/>
            <a:ext cx="4398963" cy="2565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309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Телефон</a:t>
            </a:r>
            <a:r>
              <a:rPr lang="ru-RU" sz="1800" dirty="0" smtClean="0"/>
              <a:t>: +7 (495) 783 3700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Факс: +7 (495) 783 2663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Россия, г. Москва, ул. Отрадная, д. 2Б, стр. 6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 smtClean="0"/>
              <a:t>E-</a:t>
            </a:r>
            <a:r>
              <a:rPr lang="ru-RU" sz="1800" dirty="0" err="1" smtClean="0"/>
              <a:t>mail</a:t>
            </a:r>
            <a:r>
              <a:rPr lang="ru-RU" sz="1800" dirty="0" smtClean="0"/>
              <a:t>: sales@abbyy.ru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 err="1" smtClean="0"/>
              <a:t>Web</a:t>
            </a:r>
            <a:r>
              <a:rPr lang="ru-RU" sz="1800" dirty="0" smtClean="0"/>
              <a:t>: </a:t>
            </a:r>
            <a:r>
              <a:rPr lang="ru-RU" sz="1800" dirty="0" smtClean="0"/>
              <a:t>www.abbyy.ru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 smtClean="0"/>
              <a:t>Lector: aleksey.zhuravlev@abbyy.com</a:t>
            </a:r>
            <a:endParaRPr lang="ru-RU" sz="1800" dirty="0" smtClean="0"/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1800" dirty="0" smtClean="0"/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361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OCR</a:t>
            </a:r>
            <a:r>
              <a:rPr lang="ru-RU" dirty="0" smtClean="0"/>
              <a:t> – </a:t>
            </a:r>
            <a:r>
              <a:rPr lang="en-US" dirty="0" smtClean="0"/>
              <a:t>Optical Character Recognition</a:t>
            </a:r>
            <a:br>
              <a:rPr lang="en-US" dirty="0" smtClean="0"/>
            </a:br>
            <a:r>
              <a:rPr lang="ru-RU" dirty="0" smtClean="0"/>
              <a:t>Применения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50" y="1808821"/>
            <a:ext cx="9065352" cy="5168171"/>
          </a:xfrm>
        </p:spPr>
        <p:txBody>
          <a:bodyPr/>
          <a:lstStyle/>
          <a:p>
            <a:r>
              <a:rPr lang="ru-RU" dirty="0" smtClean="0"/>
              <a:t>Добавление текстовой информации в </a:t>
            </a:r>
            <a:r>
              <a:rPr lang="en-US" dirty="0" smtClean="0"/>
              <a:t>PDF </a:t>
            </a:r>
            <a:r>
              <a:rPr lang="ru-RU" dirty="0" smtClean="0"/>
              <a:t>при её отсутствии</a:t>
            </a:r>
          </a:p>
          <a:p>
            <a:r>
              <a:rPr lang="ru-RU" dirty="0" smtClean="0"/>
              <a:t>Обработка огромного количества бланков и форм в автоматическом режиме</a:t>
            </a:r>
          </a:p>
          <a:p>
            <a:r>
              <a:rPr lang="ru-RU" dirty="0" smtClean="0"/>
              <a:t>Оцифровка офисных документов</a:t>
            </a:r>
          </a:p>
          <a:p>
            <a:r>
              <a:rPr lang="ru-RU" dirty="0" smtClean="0"/>
              <a:t>Оцифровка огромных бумажных библиотек</a:t>
            </a:r>
          </a:p>
          <a:p>
            <a:r>
              <a:rPr lang="ru-RU" dirty="0" smtClean="0"/>
              <a:t>Распознавание номера банковской карты по фото</a:t>
            </a:r>
          </a:p>
          <a:p>
            <a:r>
              <a:rPr lang="ru-RU" dirty="0" smtClean="0"/>
              <a:t>Распознавание номера паспорта по фото</a:t>
            </a:r>
          </a:p>
          <a:p>
            <a:r>
              <a:rPr lang="en-US" dirty="0" smtClean="0"/>
              <a:t>Image to Speech</a:t>
            </a:r>
          </a:p>
          <a:p>
            <a:r>
              <a:rPr lang="ru-RU" dirty="0" smtClean="0"/>
              <a:t>Переводчик </a:t>
            </a:r>
            <a:r>
              <a:rPr lang="en-US" dirty="0" smtClean="0"/>
              <a:t>Image to Image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5364215"/>
            <a:ext cx="32480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 распознавания текста</a:t>
            </a:r>
            <a:endParaRPr lang="ru-R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133745"/>
            <a:ext cx="10957984" cy="53195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Вход: </a:t>
            </a:r>
          </a:p>
          <a:p>
            <a:pPr>
              <a:buFontTx/>
              <a:buChar char="-"/>
            </a:pPr>
            <a:r>
              <a:rPr lang="ru-RU" dirty="0" smtClean="0"/>
              <a:t>Изображение</a:t>
            </a:r>
            <a:r>
              <a:rPr lang="en-US" dirty="0" smtClean="0"/>
              <a:t> </a:t>
            </a:r>
            <a:r>
              <a:rPr lang="ru-RU" dirty="0" smtClean="0"/>
              <a:t>блока с </a:t>
            </a:r>
            <a:r>
              <a:rPr lang="ru-RU" dirty="0" smtClean="0"/>
              <a:t>текстом</a:t>
            </a:r>
          </a:p>
          <a:p>
            <a:pPr>
              <a:buFontTx/>
              <a:buChar char="-"/>
            </a:pPr>
            <a:r>
              <a:rPr lang="ru-RU" dirty="0" smtClean="0"/>
              <a:t>Информация </a:t>
            </a:r>
            <a:r>
              <a:rPr lang="ru-RU" dirty="0" smtClean="0"/>
              <a:t>о языке, на котором текст написан</a:t>
            </a:r>
          </a:p>
          <a:p>
            <a:pPr marL="0" indent="0">
              <a:buNone/>
            </a:pPr>
            <a:r>
              <a:rPr lang="ru-RU" dirty="0" smtClean="0"/>
              <a:t>Выход</a:t>
            </a:r>
            <a:r>
              <a:rPr lang="ru-RU" dirty="0" smtClean="0"/>
              <a:t>:</a:t>
            </a:r>
          </a:p>
          <a:p>
            <a:pPr lvl="1">
              <a:buFontTx/>
              <a:buChar char="-"/>
            </a:pPr>
            <a:r>
              <a:rPr lang="ru-RU" dirty="0" smtClean="0"/>
              <a:t>Для </a:t>
            </a:r>
            <a:r>
              <a:rPr lang="ru-RU" dirty="0" smtClean="0"/>
              <a:t>каждого блока – строки, то есть последовательности</a:t>
            </a:r>
            <a:r>
              <a:rPr lang="en-US" dirty="0" smtClean="0"/>
              <a:t> </a:t>
            </a:r>
            <a:r>
              <a:rPr lang="ru-RU" dirty="0" smtClean="0"/>
              <a:t>распознанных </a:t>
            </a:r>
            <a:r>
              <a:rPr lang="ru-RU" dirty="0" smtClean="0"/>
              <a:t>символов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82" y="3539202"/>
            <a:ext cx="2790310" cy="3211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1095" y="3519010"/>
            <a:ext cx="3330370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baseline="-25000" dirty="0"/>
              <a:t>Александра Шохина призвали тормозить левых</a:t>
            </a:r>
            <a:endParaRPr lang="ru-RU" sz="1400" dirty="0"/>
          </a:p>
          <a:p>
            <a:r>
              <a:rPr lang="ru-RU" sz="1400" baseline="-25000" dirty="0"/>
              <a:t>История появления в правительстве Евгения Примакова лидера парламентской фракции НДР, бывшего вице- премьера и министра экономики Александра Шохина окончательно снимает сомнения по поводу «цвета» нового российского кабинета. Теперь страна совершенно точно получит классическое «розовое», левоцентристское </a:t>
            </a:r>
            <a:r>
              <a:rPr lang="ru-RU" sz="1400" baseline="-25000" dirty="0"/>
              <a:t>правительство.</a:t>
            </a:r>
            <a:endParaRPr lang="en-US" sz="1400" baseline="-25000" dirty="0"/>
          </a:p>
          <a:p>
            <a:endParaRPr lang="ru-RU" sz="1400" dirty="0"/>
          </a:p>
          <a:p>
            <a:r>
              <a:rPr lang="ru-RU" sz="1400" baseline="-25000" dirty="0"/>
              <a:t>Судя по всему, Евгений Примаков хотел ввести в правительство человека, с одной стороны, не вызывающего резкого отторжения у левой оппозиции и умеющего обеспечивать политическое прикрытие решений, а с другой, способного вести тяжелые переговоры с западными финансовыми организациями. Назначив Шохина, Евгений Примаков сделал реверанс и в сторону Виктора Черномырдина, который также хотел видеть лидера думской фракции НДР в своем кабинете либо на посту главы Центробанка.</a:t>
            </a:r>
            <a:endParaRPr lang="ru-RU" sz="1400" dirty="0"/>
          </a:p>
          <a:p>
            <a:endParaRPr lang="ru-RU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37717" y="492755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 распознавания текста</a:t>
            </a:r>
            <a:r>
              <a:rPr lang="en-US" dirty="0" smtClean="0"/>
              <a:t> </a:t>
            </a:r>
            <a:r>
              <a:rPr lang="ru-RU" dirty="0" smtClean="0"/>
              <a:t>в конвейере обработки документа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14" y="1833712"/>
            <a:ext cx="8020050" cy="4619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9957" y="3703677"/>
            <a:ext cx="29703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Recognizer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5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Деление блока текста на строки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6" descr="line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5591" y="1493785"/>
            <a:ext cx="7307729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Деление строки на символы: графы линейного деления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ony\Excie\GLD_2_cro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4" y="2182614"/>
            <a:ext cx="8280400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0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BYY Corporate Russia">
  <a:themeElements>
    <a:clrScheme name="ABBYY">
      <a:dk1>
        <a:sysClr val="windowText" lastClr="000000"/>
      </a:dk1>
      <a:lt1>
        <a:sysClr val="window" lastClr="FFFFFF"/>
      </a:lt1>
      <a:dk2>
        <a:srgbClr val="5E6EC2"/>
      </a:dk2>
      <a:lt2>
        <a:srgbClr val="7F7F7F"/>
      </a:lt2>
      <a:accent1>
        <a:srgbClr val="9FA9DA"/>
      </a:accent1>
      <a:accent2>
        <a:srgbClr val="D2556E"/>
      </a:accent2>
      <a:accent3>
        <a:srgbClr val="6EB4B4"/>
      </a:accent3>
      <a:accent4>
        <a:srgbClr val="C60C30"/>
      </a:accent4>
      <a:accent5>
        <a:srgbClr val="B9BE46"/>
      </a:accent5>
      <a:accent6>
        <a:srgbClr val="C8B4DC"/>
      </a:accent6>
      <a:hlink>
        <a:srgbClr val="6EB4B4"/>
      </a:hlink>
      <a:folHlink>
        <a:srgbClr val="E6A2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Document_x0020_status xmlns="4af35a93-3881-4065-b0d7-1783c40c68a8">Actual</Document_x0020_status>
    <_x0411__x0438__x0437__x043d__x0435__x0441__x002d__x0437__x0430__x0434__x0430__x0447__x0430_ xmlns="1fe3fd76-b5a1-48c9-a198-d7986accce54" xsi:nil="true"/>
    <TaxCatchAll xmlns="4af35a93-3881-4065-b0d7-1783c40c68a8"/>
    <Industrues xmlns="4af35a93-3881-4065-b0d7-1783c40c68a8">Кроссиндустриальные материалы</Industrues>
    <_x0418__x043d__x0444__x043e__x0440__x043c__x0430__x0446__x0438__x043e__x043d__x043d__x0430__x044f__x0020__x0441__x0438__x0441__x0442__x0435__x043c__x0430_ xmlns="1fe3fd76-b5a1-48c9-a198-d7986accce54" xsi:nil="true"/>
    <TaxKeywordTaxHTField xmlns="4af35a93-3881-4065-b0d7-1783c40c68a8">
      <Terms xmlns="http://schemas.microsoft.com/office/infopath/2007/PartnerControls"/>
    </TaxKeywordTaxHTField>
    <_x041e__x0431__x0449__x0438__x0439__x0020__x043a__x043e__x043c__x043c__x0435__x043d__x0442__x0430__x0440__x0438__x0439_ xmlns="1fe3fd76-b5a1-48c9-a198-d7986accce54" xsi:nil="true"/>
    <Privacy_x0020_level xmlns="4af35a93-3881-4065-b0d7-1783c40c68a8">Public</Privacy_x0020_level>
    <Document_x0020_Types xmlns="4af35a93-3881-4065-b0d7-1783c40c68a8">Презентация</Document_x0020_Types>
    <Product xmlns="4af35a93-3881-4065-b0d7-1783c40c68a8">
      <Value>Business Card Reader</Value>
      <Value>Comparator</Value>
      <Value>Compreno</Value>
      <Value>Passport Reader SDK</Value>
      <Value>Engine</Value>
      <Value>FineReader 12</Value>
      <Value>FineReader Bank</Value>
      <Value>FineReader Online</Value>
      <Value>FlexiCapture</Value>
      <Value>FlexiCapture Engine</Value>
      <Value>Mobile</Value>
      <Value>PDF Transformer+</Value>
      <Value>Recognition Server</Value>
      <Value>Screenshot Reader</Value>
    </Product>
    <AverageRating xmlns="http://schemas.microsoft.com/sharepoint/v3" xsi:nil="true"/>
    <_x041a__x0430__x0442__x0435__x0433__x043e__x0440__x0438__x044f_ xmlns="1fe3fd76-b5a1-48c9-a198-d7986accce54">Презентации о компании и общекорпоративная</_x041a__x0430__x0442__x0435__x0433__x043e__x0440__x0438__x044f_>
    <_x041f__x0440__x043e__x0434__x0443__x043a__x0442__x044b_ xmlns="1fe3fd76-b5a1-48c9-a198-d7986accce54">Business Card Reader,Comparator,Compreno,Passport Reader SDK,Engine,FineReader 12,FineReader Bank,FineReader Online,FlexiCapture,FlexiCapture Engine,Mobile,PDF Transformer+,Recognition Server,Screenshot Reader</_x041f__x0440__x043e__x0434__x0443__x043a__x0442__x044b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82A04D96374EAC7E23652554DBE5" ma:contentTypeVersion="17" ma:contentTypeDescription="Create a new document." ma:contentTypeScope="" ma:versionID="1bfc86acd0113f7ef84a61de50d01852">
  <xsd:schema xmlns:xsd="http://www.w3.org/2001/XMLSchema" xmlns:xs="http://www.w3.org/2001/XMLSchema" xmlns:p="http://schemas.microsoft.com/office/2006/metadata/properties" xmlns:ns1="http://schemas.microsoft.com/sharepoint/v3" xmlns:ns2="4af35a93-3881-4065-b0d7-1783c40c68a8" xmlns:ns3="1fe3fd76-b5a1-48c9-a198-d7986accce54" targetNamespace="http://schemas.microsoft.com/office/2006/metadata/properties" ma:root="true" ma:fieldsID="7a697daf82c5289f6671e1b556c4f221" ns1:_="" ns2:_="" ns3:_="">
    <xsd:import namespace="http://schemas.microsoft.com/sharepoint/v3"/>
    <xsd:import namespace="4af35a93-3881-4065-b0d7-1783c40c68a8"/>
    <xsd:import namespace="1fe3fd76-b5a1-48c9-a198-d7986accce54"/>
    <xsd:element name="properties">
      <xsd:complexType>
        <xsd:sequence>
          <xsd:element name="documentManagement">
            <xsd:complexType>
              <xsd:all>
                <xsd:element ref="ns2:Document_x0020_Types" minOccurs="0"/>
                <xsd:element ref="ns3:_x041a__x0430__x0442__x0435__x0433__x043e__x0440__x0438__x044f_" minOccurs="0"/>
                <xsd:element ref="ns2:Product" minOccurs="0"/>
                <xsd:element ref="ns2:Industrues" minOccurs="0"/>
                <xsd:element ref="ns3:_x0418__x043d__x0444__x043e__x0440__x043c__x0430__x0446__x0438__x043e__x043d__x043d__x0430__x044f__x0020__x0441__x0438__x0441__x0442__x0435__x043c__x0430_" minOccurs="0"/>
                <xsd:element ref="ns3:_x0411__x0438__x0437__x043d__x0435__x0441__x002d__x0437__x0430__x0434__x0430__x0447__x0430_" minOccurs="0"/>
                <xsd:element ref="ns3:_x041e__x0431__x0449__x0438__x0439__x0020__x043a__x043e__x043c__x043c__x0435__x043d__x0442__x0430__x0440__x0438__x0439_" minOccurs="0"/>
                <xsd:element ref="ns2:Privacy_x0020_level" minOccurs="0"/>
                <xsd:element ref="ns2:Document_x0020_status" minOccurs="0"/>
                <xsd:element ref="ns1:AverageRating" minOccurs="0"/>
                <xsd:element ref="ns1:RatingCount" minOccurs="0"/>
                <xsd:element ref="ns2:TaxKeywordTaxHTField" minOccurs="0"/>
                <xsd:element ref="ns2:TaxCatchAll" minOccurs="0"/>
                <xsd:element ref="ns3:_x041f__x0440__x043e__x0434__x0443__x043a__x0442__x044b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2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35a93-3881-4065-b0d7-1783c40c68a8" elementFormDefault="qualified">
    <xsd:import namespace="http://schemas.microsoft.com/office/2006/documentManagement/types"/>
    <xsd:import namespace="http://schemas.microsoft.com/office/infopath/2007/PartnerControls"/>
    <xsd:element name="Document_x0020_Types" ma:index="2" nillable="true" ma:displayName="Тип материала" ma:format="Dropdown" ma:indexed="true" ma:internalName="Document_x0020_Types">
      <xsd:simpleType>
        <xsd:restriction base="dms:Choice">
          <xsd:enumeration value="Аналитика/исследования"/>
          <xsd:enumeration value="Баннеры"/>
          <xsd:enumeration value="Буклеты"/>
          <xsd:enumeration value="Видеоролики"/>
          <xsd:enumeration value="Вижуалы/схемы/графики"/>
          <xsd:enumeration value="История успеха"/>
          <xsd:enumeration value="Листовка"/>
          <xsd:enumeration value="Лицензионные сертификаты"/>
          <xsd:enumeration value="Макеты комплектующих"/>
          <xsd:enumeration value="Материалы для сайта"/>
          <xsd:enumeration value="Описание для тендеров"/>
          <xsd:enumeration value="Прайсы"/>
          <xsd:enumeration value="Презентация"/>
          <xsd:enumeration value="Пресс-релизы"/>
          <xsd:enumeration value="Скриншоты"/>
          <xsd:enumeration value="Скрипты для обзвона"/>
          <xsd:enumeration value="Сравнения версий"/>
          <xsd:enumeration value="Сравнение с конкурентами"/>
          <xsd:enumeration value="Шаблоны писем/презентаций"/>
        </xsd:restriction>
      </xsd:simpleType>
    </xsd:element>
    <xsd:element name="Product" ma:index="4" nillable="true" ma:displayName="Продукт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iness Card Reader"/>
                    <xsd:enumeration value="Contento"/>
                    <xsd:enumeration value="Comparator"/>
                    <xsd:enumeration value="Compreno"/>
                    <xsd:enumeration value="Passport Reader SDK"/>
                    <xsd:enumeration value="Engine"/>
                    <xsd:enumeration value="FineReader 12"/>
                    <xsd:enumeration value="FineReader 14"/>
                    <xsd:enumeration value="FineReader Bank"/>
                    <xsd:enumeration value="FineReader Online"/>
                    <xsd:enumeration value="FineReader Pro для Mac"/>
                    <xsd:enumeration value="FlexiCapture"/>
                    <xsd:enumeration value="FlexiCapture Engine"/>
                    <xsd:enumeration value="InfoExtractor SDK"/>
                    <xsd:enumeration value="Intelligent Search SDK"/>
                    <xsd:enumeration value="Lingvo x6"/>
                    <xsd:enumeration value="Mobile"/>
                    <xsd:enumeration value="Monitoring"/>
                    <xsd:enumeration value="MSDK"/>
                    <xsd:enumeration value="PDF Transformer+"/>
                    <xsd:enumeration value="Recognition Server"/>
                    <xsd:enumeration value="Scan Station"/>
                    <xsd:enumeration value="Screenshot Reader"/>
                    <xsd:enumeration value="Smart Classifier SDK"/>
                  </xsd:restriction>
                </xsd:simpleType>
              </xsd:element>
            </xsd:sequence>
          </xsd:extension>
        </xsd:complexContent>
      </xsd:complexType>
    </xsd:element>
    <xsd:element name="Industrues" ma:index="5" nillable="true" ma:displayName="Отрасли" ma:format="Dropdown" ma:internalName="Industrues">
      <xsd:simpleType>
        <xsd:restriction base="dms:Choice">
          <xsd:enumeration value="Все"/>
          <xsd:enumeration value="BPO"/>
          <xsd:enumeration value="Банки"/>
          <xsd:enumeration value="Государственный сектор"/>
          <xsd:enumeration value="Информационные технологии"/>
          <xsd:enumeration value="Кроссиндустриальные материалы"/>
          <xsd:enumeration value="Медицина"/>
          <xsd:enumeration value="Нефть и газ"/>
          <xsd:enumeration value="Образование"/>
          <xsd:enumeration value="Производство продуктов массового потребления"/>
          <xsd:enumeration value="Промышленность"/>
          <xsd:enumeration value="Ритейл"/>
          <xsd:enumeration value="Силовые ведомства"/>
          <xsd:enumeration value="Страхование"/>
          <xsd:enumeration value="Телекоммуникации"/>
          <xsd:enumeration value="Транспорт, логистика"/>
          <xsd:enumeration value="Энергетика"/>
          <xsd:enumeration value="Другое"/>
        </xsd:restriction>
      </xsd:simpleType>
    </xsd:element>
    <xsd:element name="Privacy_x0020_level" ma:index="9" nillable="true" ma:displayName="Уровень конфиденциальности" ma:format="Dropdown" ma:internalName="Privacy_x0020_level">
      <xsd:simpleType>
        <xsd:restriction base="dms:Choice">
          <xsd:enumeration value="Just for ABBYY"/>
          <xsd:enumeration value="ABBYY +Partners"/>
          <xsd:enumeration value="Public"/>
        </xsd:restriction>
      </xsd:simpleType>
    </xsd:element>
    <xsd:element name="Document_x0020_status" ma:index="10" nillable="true" ma:displayName="Статус" ma:default="Actual" ma:format="RadioButtons" ma:internalName="Document_x0020_status">
      <xsd:simpleType>
        <xsd:restriction base="dms:Choice">
          <xsd:enumeration value="Actual"/>
          <xsd:enumeration value="Archive"/>
        </xsd:restriction>
      </xsd:simple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1eb4a6a7-d5d2-4be6-a592-4198eaa601bc}" ma:internalName="TaxCatchAll" ma:showField="CatchAllData" ma:web="4af35a93-3881-4065-b0d7-1783c40c68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3fd76-b5a1-48c9-a198-d7986accce54" elementFormDefault="qualified">
    <xsd:import namespace="http://schemas.microsoft.com/office/2006/documentManagement/types"/>
    <xsd:import namespace="http://schemas.microsoft.com/office/infopath/2007/PartnerControls"/>
    <xsd:element name="_x041a__x0430__x0442__x0435__x0433__x043e__x0440__x0438__x044f_" ma:index="3" nillable="true" ma:displayName="Категория" ma:format="Dropdown" ma:internalName="_x041a__x0430__x0442__x0435__x0433__x043e__x0440__x0438__x044f_">
      <xsd:simpleType>
        <xsd:restriction base="dms:Choice">
          <xsd:enumeration value="Все"/>
          <xsd:enumeration value="Исследования по массовым продуктам"/>
          <xsd:enumeration value="Исследования по корпоративным продуктам"/>
          <xsd:enumeration value="Отдельные слайды (общие слайды о компании, схемы, графики)"/>
          <xsd:enumeration value="Полезные материалы"/>
          <xsd:enumeration value="Презентации для заказчиков"/>
          <xsd:enumeration value="Презентации для партнеров"/>
          <xsd:enumeration value="Презентации конкурентов"/>
          <xsd:enumeration value="Презентации на английском языке"/>
          <xsd:enumeration value="Презентации на мероприятия"/>
          <xsd:enumeration value="Презентации о компании и общекорпоративная"/>
          <xsd:enumeration value="Презентации отраслевые"/>
          <xsd:enumeration value="Презентации по корпоративным продуктам"/>
          <xsd:enumeration value="Презентации по интеграции с другими вендорами"/>
          <xsd:enumeration value="Презентации по массовым продуктам"/>
          <xsd:enumeration value="Листовки продуктовые"/>
          <xsd:enumeration value="Листовки отраслевые"/>
          <xsd:enumeration value="Листовки сценарные"/>
        </xsd:restriction>
      </xsd:simpleType>
    </xsd:element>
    <xsd:element name="_x0418__x043d__x0444__x043e__x0440__x043c__x0430__x0446__x0438__x043e__x043d__x043d__x0430__x044f__x0020__x0441__x0438__x0441__x0442__x0435__x043c__x0430_" ma:index="6" nillable="true" ma:displayName="Информационная система" ma:indexed="true" ma:internalName="_x0418__x043d__x0444__x043e__x0440__x043c__x0430__x0446__x0438__x043e__x043d__x043d__x0430__x044f__x0020__x0441__x0438__x0441__x0442__x0435__x043c__x0430_">
      <xsd:simpleType>
        <xsd:restriction base="dms:Text">
          <xsd:maxLength value="255"/>
        </xsd:restriction>
      </xsd:simpleType>
    </xsd:element>
    <xsd:element name="_x0411__x0438__x0437__x043d__x0435__x0441__x002d__x0437__x0430__x0434__x0430__x0447__x0430_" ma:index="7" nillable="true" ma:displayName="Бизнес-задача" ma:internalName="_x0411__x0438__x0437__x043d__x0435__x0441__x002d__x0437__x0430__x0434__x0430__x0447__x0430_">
      <xsd:simpleType>
        <xsd:restriction base="dms:Note">
          <xsd:maxLength value="255"/>
        </xsd:restriction>
      </xsd:simpleType>
    </xsd:element>
    <xsd:element name="_x041e__x0431__x0449__x0438__x0439__x0020__x043a__x043e__x043c__x043c__x0435__x043d__x0442__x0430__x0440__x0438__x0439_" ma:index="8" nillable="true" ma:displayName="Общий комментарий" ma:internalName="_x041e__x0431__x0449__x0438__x0439__x0020__x043a__x043e__x043c__x043c__x0435__x043d__x0442__x0430__x0440__x0438__x0439_">
      <xsd:simpleType>
        <xsd:restriction base="dms:Note">
          <xsd:maxLength value="255"/>
        </xsd:restriction>
      </xsd:simpleType>
    </xsd:element>
    <xsd:element name="_x041f__x0440__x043e__x0434__x0443__x043a__x0442__x044b_" ma:index="22" nillable="true" ma:displayName="Продукты" ma:hidden="true" ma:internalName="_x041f__x0440__x043e__x0434__x0443__x043a__x0442__x044b_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0EE306-72FC-4201-B35F-47D4E8DA3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C31EC5-54F6-4352-9611-D7BAD6F46A65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fe3fd76-b5a1-48c9-a198-d7986accce54"/>
    <ds:schemaRef ds:uri="http://purl.org/dc/terms/"/>
    <ds:schemaRef ds:uri="http://schemas.microsoft.com/office/2006/metadata/properties"/>
    <ds:schemaRef ds:uri="4af35a93-3881-4065-b0d7-1783c40c68a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6FA555-9634-4BA5-9483-F9D8FAF8F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f35a93-3881-4065-b0d7-1783c40c68a8"/>
    <ds:schemaRef ds:uri="1fe3fd76-b5a1-48c9-a198-d7986accc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39916</TotalTime>
  <Words>2318</Words>
  <Application>Microsoft Office PowerPoint</Application>
  <PresentationFormat>Widescreen</PresentationFormat>
  <Paragraphs>448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MS PGothic</vt:lpstr>
      <vt:lpstr>Arial</vt:lpstr>
      <vt:lpstr>Calibri</vt:lpstr>
      <vt:lpstr>Gill Sans</vt:lpstr>
      <vt:lpstr>Wingdings</vt:lpstr>
      <vt:lpstr>ヒラギノ角ゴ ProN W3</vt:lpstr>
      <vt:lpstr>ABBYY Corporate Russia</vt:lpstr>
      <vt:lpstr>Применение нейронных сетей в задачах распознавания текста</vt:lpstr>
      <vt:lpstr>ABBYY за 30 секунд</vt:lpstr>
      <vt:lpstr>Группа компаний ABBYY</vt:lpstr>
      <vt:lpstr>PowerPoint Presentation</vt:lpstr>
      <vt:lpstr>OCR – Optical Character Recognition Применения</vt:lpstr>
      <vt:lpstr>Постановка задачи распознавания текста</vt:lpstr>
      <vt:lpstr>Место распознавания текста в конвейере обработки документа</vt:lpstr>
      <vt:lpstr>Деление блока текста на строки</vt:lpstr>
      <vt:lpstr>Деление строки на символы: графы линейного деления</vt:lpstr>
      <vt:lpstr>Распознавание отдельного символа – на уровне постановки задачи</vt:lpstr>
      <vt:lpstr>Распознавание отдельного символа –постановки задачи</vt:lpstr>
      <vt:lpstr>Классификаторы</vt:lpstr>
      <vt:lpstr>Быстрая и грубая классификация  для начальной генерации гипотез</vt:lpstr>
      <vt:lpstr>Оценка качества вариантов  с помощью универсальных признаков</vt:lpstr>
      <vt:lpstr>Сравнение вариантов распознавания с помощью специфичных признаков</vt:lpstr>
      <vt:lpstr>Классические подходы vs Deep Learning</vt:lpstr>
      <vt:lpstr>International Conference on Document Analysis and Recognition (ICDAR)</vt:lpstr>
      <vt:lpstr>Свёрточные нейронные сети</vt:lpstr>
      <vt:lpstr>Одна свёрточная нейронная сеть для распознавания всех символов</vt:lpstr>
      <vt:lpstr>Распознавание отдельных символов с помощью свёрточной нейронной сети</vt:lpstr>
      <vt:lpstr>Структурный классификатор</vt:lpstr>
      <vt:lpstr>PowerPoint Presentation</vt:lpstr>
      <vt:lpstr>Выделение дифференциальных множеств</vt:lpstr>
      <vt:lpstr>Когда нужна поддержка второго уровня</vt:lpstr>
      <vt:lpstr>Результаты применения в европейской модели</vt:lpstr>
      <vt:lpstr>Подтверждающий классификатор на основе свёрточной нейросети</vt:lpstr>
      <vt:lpstr>Большой алфавит и нейронные сети</vt:lpstr>
      <vt:lpstr>Двухуровная модель нейросетевого распознавания</vt:lpstr>
      <vt:lpstr>Предлагаемый алгоритм построения модели: обучение первого уровня («выборщика»)</vt:lpstr>
      <vt:lpstr>Предлагаемый алгоритм построения модели: обучение второго уровня</vt:lpstr>
      <vt:lpstr>Как работает кластерицая и пополнение? </vt:lpstr>
      <vt:lpstr>Двухуровневая модель нейросетевого распознавания – результаты для японского и китайского</vt:lpstr>
      <vt:lpstr>Рекуррентные нейронные сети</vt:lpstr>
      <vt:lpstr>Символьная языковая модель на рекуррентной сети</vt:lpstr>
      <vt:lpstr>Словная модель на рекуррентной сети</vt:lpstr>
      <vt:lpstr>В идеальном мире будущего</vt:lpstr>
      <vt:lpstr>EndToEnd распознавание</vt:lpstr>
      <vt:lpstr>Функция выравнивания CTC – Connectionist Temporal Classiﬁcation</vt:lpstr>
      <vt:lpstr>Connectionist Temporal Classiﬁcation</vt:lpstr>
      <vt:lpstr>Традиционное решение: использование 2DLSTM</vt:lpstr>
      <vt:lpstr>Более современное решение для печатного текста: 1DLSTM</vt:lpstr>
      <vt:lpstr>Современное решение: использование CNN + 1DBLSTM</vt:lpstr>
      <vt:lpstr>А нужно ли сворачивать печатный текст?</vt:lpstr>
      <vt:lpstr>Современная экзотика: CNN + SMDLSTM</vt:lpstr>
      <vt:lpstr>Неявная языковая модель в end2end распознавании</vt:lpstr>
      <vt:lpstr>Арабский: проблема с точками деления</vt:lpstr>
      <vt:lpstr>Результаты применения EndToEnd для арабского</vt:lpstr>
      <vt:lpstr>EndToEnd распознавание – будущее современного OCR</vt:lpstr>
      <vt:lpstr>Спасибо!</vt:lpstr>
    </vt:vector>
  </TitlesOfParts>
  <Company>ABBYY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8555r</dc:subject>
  <dc:creator>AKarakozova</dc:creator>
  <cp:keywords/>
  <cp:lastModifiedBy>Aleksey Zhuravlev</cp:lastModifiedBy>
  <cp:revision>919</cp:revision>
  <cp:lastPrinted>2016-06-20T12:52:20Z</cp:lastPrinted>
  <dcterms:created xsi:type="dcterms:W3CDTF">2012-10-11T07:31:41Z</dcterms:created>
  <dcterms:modified xsi:type="dcterms:W3CDTF">2019-02-05T09:35:34Z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0x010100B60682A04D96374EAC7E23652554DBE5</vt:lpwstr>
  </property>
  <property fmtid="{D5CDD505-2E9C-101B-9397-08002B2CF9AE}" pid="3" name="TaxKeyword">
    <vt:lpwstr/>
  </property>
  <property fmtid="{D5CDD505-2E9C-101B-9397-08002B2CF9AE}" pid="4" name="Order">
    <vt:r8>56500</vt:r8>
  </property>
  <property fmtid="{D5CDD505-2E9C-101B-9397-08002B2CF9AE}" pid="5" name="WorkflowChangePath">
    <vt:lpwstr>d33d8705-75a0-4b85-8a42-a61128e93867,6;d33d8705-75a0-4b85-8a42-a61128e93867,2;d33d8705-75a0-4b85-8a42-a61128e93867,4;d33d8705-75a0-4b85-8a42-a61128e93867,6;d33d8705-75a0-4b85-8a42-a61128e93867,8;d33d8705-75a0-4b85-8a42-a61128e93867,10;d33d8705-75a0-4b85-8</vt:lpwstr>
  </property>
</Properties>
</file>